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4"/>
  </p:notesMasterIdLst>
  <p:handoutMasterIdLst>
    <p:handoutMasterId r:id="rId35"/>
  </p:handoutMasterIdLst>
  <p:sldIdLst>
    <p:sldId id="257" r:id="rId2"/>
    <p:sldId id="1231" r:id="rId3"/>
    <p:sldId id="1232" r:id="rId4"/>
    <p:sldId id="1233" r:id="rId5"/>
    <p:sldId id="1243" r:id="rId6"/>
    <p:sldId id="1234" r:id="rId7"/>
    <p:sldId id="1246" r:id="rId8"/>
    <p:sldId id="1236" r:id="rId9"/>
    <p:sldId id="1237" r:id="rId10"/>
    <p:sldId id="1238" r:id="rId11"/>
    <p:sldId id="1251" r:id="rId12"/>
    <p:sldId id="1247" r:id="rId13"/>
    <p:sldId id="1252" r:id="rId14"/>
    <p:sldId id="1262" r:id="rId15"/>
    <p:sldId id="1263" r:id="rId16"/>
    <p:sldId id="1250" r:id="rId17"/>
    <p:sldId id="1223" r:id="rId18"/>
    <p:sldId id="1253" r:id="rId19"/>
    <p:sldId id="1255" r:id="rId20"/>
    <p:sldId id="1256" r:id="rId21"/>
    <p:sldId id="1257" r:id="rId22"/>
    <p:sldId id="1259" r:id="rId23"/>
    <p:sldId id="1258" r:id="rId24"/>
    <p:sldId id="1260" r:id="rId25"/>
    <p:sldId id="1264" r:id="rId26"/>
    <p:sldId id="1265" r:id="rId27"/>
    <p:sldId id="1261" r:id="rId28"/>
    <p:sldId id="1248" r:id="rId29"/>
    <p:sldId id="1249" r:id="rId30"/>
    <p:sldId id="1244" r:id="rId31"/>
    <p:sldId id="1245" r:id="rId32"/>
    <p:sldId id="1254" r:id="rId33"/>
  </p:sldIdLst>
  <p:sldSz cx="12192000" cy="6858000"/>
  <p:notesSz cx="6797675" cy="9928225"/>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C0C0C0"/>
    <a:srgbClr val="DFD513"/>
    <a:srgbClr val="CC6600"/>
    <a:srgbClr val="CC3399"/>
    <a:srgbClr val="DC30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7" autoAdjust="0"/>
    <p:restoredTop sz="81363" autoAdjust="0"/>
  </p:normalViewPr>
  <p:slideViewPr>
    <p:cSldViewPr>
      <p:cViewPr varScale="1">
        <p:scale>
          <a:sx n="93" d="100"/>
          <a:sy n="93" d="100"/>
        </p:scale>
        <p:origin x="1152" y="66"/>
      </p:cViewPr>
      <p:guideLst>
        <p:guide orient="horz" pos="2160"/>
        <p:guide pos="3840"/>
      </p:guideLst>
    </p:cSldViewPr>
  </p:slideViewPr>
  <p:outlineViewPr>
    <p:cViewPr>
      <p:scale>
        <a:sx n="33" d="100"/>
        <a:sy n="33" d="100"/>
      </p:scale>
      <p:origin x="0" y="245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976"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0"/>
            <a:ext cx="2946400" cy="496412"/>
          </a:xfrm>
          <a:prstGeom prst="rect">
            <a:avLst/>
          </a:prstGeom>
        </p:spPr>
        <p:txBody>
          <a:bodyPr vert="horz" lIns="91615" tIns="45808" rIns="91615" bIns="45808" rtlCol="0"/>
          <a:lstStyle>
            <a:lvl1pPr algn="l">
              <a:defRPr sz="1200"/>
            </a:lvl1pPr>
          </a:lstStyle>
          <a:p>
            <a:pPr>
              <a:defRPr/>
            </a:pPr>
            <a:endParaRPr lang="zh-TW" altLang="en-US"/>
          </a:p>
        </p:txBody>
      </p:sp>
      <p:sp>
        <p:nvSpPr>
          <p:cNvPr id="3" name="日期版面配置區 2"/>
          <p:cNvSpPr>
            <a:spLocks noGrp="1"/>
          </p:cNvSpPr>
          <p:nvPr>
            <p:ph type="dt" sz="quarter" idx="1"/>
          </p:nvPr>
        </p:nvSpPr>
        <p:spPr>
          <a:xfrm>
            <a:off x="3849694" y="10"/>
            <a:ext cx="2946400" cy="496412"/>
          </a:xfrm>
          <a:prstGeom prst="rect">
            <a:avLst/>
          </a:prstGeom>
        </p:spPr>
        <p:txBody>
          <a:bodyPr vert="horz" lIns="91615" tIns="45808" rIns="91615" bIns="45808" rtlCol="0"/>
          <a:lstStyle>
            <a:lvl1pPr algn="r">
              <a:defRPr sz="1200"/>
            </a:lvl1pPr>
          </a:lstStyle>
          <a:p>
            <a:pPr>
              <a:defRPr/>
            </a:pPr>
            <a:fld id="{4785F242-24A1-4F4D-88CC-D14F806EBBA6}" type="datetimeFigureOut">
              <a:rPr lang="zh-TW" altLang="en-US"/>
              <a:pPr>
                <a:defRPr/>
              </a:pPr>
              <a:t>2019/7/3</a:t>
            </a:fld>
            <a:endParaRPr lang="zh-TW" altLang="en-US"/>
          </a:p>
        </p:txBody>
      </p:sp>
      <p:sp>
        <p:nvSpPr>
          <p:cNvPr id="4" name="頁尾版面配置區 3"/>
          <p:cNvSpPr>
            <a:spLocks noGrp="1"/>
          </p:cNvSpPr>
          <p:nvPr>
            <p:ph type="ftr" sz="quarter" idx="2"/>
          </p:nvPr>
        </p:nvSpPr>
        <p:spPr>
          <a:xfrm>
            <a:off x="0" y="9430228"/>
            <a:ext cx="2946400" cy="496412"/>
          </a:xfrm>
          <a:prstGeom prst="rect">
            <a:avLst/>
          </a:prstGeom>
        </p:spPr>
        <p:txBody>
          <a:bodyPr vert="horz" lIns="91615" tIns="45808" rIns="91615" bIns="45808" rtlCol="0" anchor="b"/>
          <a:lstStyle>
            <a:lvl1pPr algn="l">
              <a:defRPr sz="1200"/>
            </a:lvl1pPr>
          </a:lstStyle>
          <a:p>
            <a:pPr>
              <a:defRPr/>
            </a:pPr>
            <a:endParaRPr lang="zh-TW" altLang="en-US"/>
          </a:p>
        </p:txBody>
      </p:sp>
      <p:sp>
        <p:nvSpPr>
          <p:cNvPr id="5" name="投影片編號版面配置區 4"/>
          <p:cNvSpPr>
            <a:spLocks noGrp="1"/>
          </p:cNvSpPr>
          <p:nvPr>
            <p:ph type="sldNum" sz="quarter" idx="3"/>
          </p:nvPr>
        </p:nvSpPr>
        <p:spPr>
          <a:xfrm>
            <a:off x="3849694" y="9430228"/>
            <a:ext cx="2946400" cy="496412"/>
          </a:xfrm>
          <a:prstGeom prst="rect">
            <a:avLst/>
          </a:prstGeom>
        </p:spPr>
        <p:txBody>
          <a:bodyPr vert="horz" lIns="91615" tIns="45808" rIns="91615" bIns="45808" rtlCol="0" anchor="b"/>
          <a:lstStyle>
            <a:lvl1pPr algn="r">
              <a:defRPr sz="1200"/>
            </a:lvl1pPr>
          </a:lstStyle>
          <a:p>
            <a:pPr>
              <a:defRPr/>
            </a:pPr>
            <a:fld id="{4C4904C9-3E3F-49FB-8FCE-18A48282D341}" type="slidenum">
              <a:rPr lang="zh-TW" altLang="en-US"/>
              <a:pPr>
                <a:defRPr/>
              </a:pPr>
              <a:t>‹#›</a:t>
            </a:fld>
            <a:endParaRPr lang="zh-TW" altLang="en-US"/>
          </a:p>
        </p:txBody>
      </p:sp>
    </p:spTree>
    <p:extLst>
      <p:ext uri="{BB962C8B-B14F-4D97-AF65-F5344CB8AC3E}">
        <p14:creationId xmlns:p14="http://schemas.microsoft.com/office/powerpoint/2010/main" val="153085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0"/>
            <a:ext cx="2946400" cy="496412"/>
          </a:xfrm>
          <a:prstGeom prst="rect">
            <a:avLst/>
          </a:prstGeom>
        </p:spPr>
        <p:txBody>
          <a:bodyPr vert="horz" lIns="91610" tIns="45804" rIns="91610" bIns="45804"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3849694" y="10"/>
            <a:ext cx="2946400" cy="496412"/>
          </a:xfrm>
          <a:prstGeom prst="rect">
            <a:avLst/>
          </a:prstGeom>
        </p:spPr>
        <p:txBody>
          <a:bodyPr vert="horz" lIns="91610" tIns="45804" rIns="91610" bIns="45804" rtlCol="0"/>
          <a:lstStyle>
            <a:lvl1pPr algn="r" fontAlgn="auto">
              <a:spcBef>
                <a:spcPts val="0"/>
              </a:spcBef>
              <a:spcAft>
                <a:spcPts val="0"/>
              </a:spcAft>
              <a:defRPr kumimoji="0" sz="1200">
                <a:latin typeface="+mn-lt"/>
                <a:ea typeface="+mn-ea"/>
              </a:defRPr>
            </a:lvl1pPr>
          </a:lstStyle>
          <a:p>
            <a:pPr>
              <a:defRPr/>
            </a:pPr>
            <a:fld id="{10BEC28A-28DD-48D1-8455-A72418DFD369}" type="datetimeFigureOut">
              <a:rPr lang="zh-TW" altLang="en-US"/>
              <a:pPr>
                <a:defRPr/>
              </a:pPr>
              <a:t>2019/7/3</a:t>
            </a:fld>
            <a:endParaRPr lang="zh-TW" altLang="en-US"/>
          </a:p>
        </p:txBody>
      </p:sp>
      <p:sp>
        <p:nvSpPr>
          <p:cNvPr id="4" name="投影片圖像版面配置區 3"/>
          <p:cNvSpPr>
            <a:spLocks noGrp="1" noRot="1" noChangeAspect="1"/>
          </p:cNvSpPr>
          <p:nvPr>
            <p:ph type="sldImg" idx="2"/>
          </p:nvPr>
        </p:nvSpPr>
        <p:spPr>
          <a:xfrm>
            <a:off x="92075" y="746125"/>
            <a:ext cx="6613525" cy="3721100"/>
          </a:xfrm>
          <a:prstGeom prst="rect">
            <a:avLst/>
          </a:prstGeom>
          <a:noFill/>
          <a:ln w="12700">
            <a:solidFill>
              <a:prstClr val="black"/>
            </a:solidFill>
          </a:ln>
        </p:spPr>
        <p:txBody>
          <a:bodyPr vert="horz" lIns="91610" tIns="45804" rIns="91610" bIns="45804" rtlCol="0" anchor="ctr"/>
          <a:lstStyle/>
          <a:p>
            <a:pPr lvl="0"/>
            <a:endParaRPr lang="zh-TW" altLang="en-US" noProof="0"/>
          </a:p>
        </p:txBody>
      </p:sp>
      <p:sp>
        <p:nvSpPr>
          <p:cNvPr id="5" name="備忘稿版面配置區 4"/>
          <p:cNvSpPr>
            <a:spLocks noGrp="1"/>
          </p:cNvSpPr>
          <p:nvPr>
            <p:ph type="body" sz="quarter" idx="3"/>
          </p:nvPr>
        </p:nvSpPr>
        <p:spPr>
          <a:xfrm>
            <a:off x="679460" y="4716715"/>
            <a:ext cx="5438775" cy="4467700"/>
          </a:xfrm>
          <a:prstGeom prst="rect">
            <a:avLst/>
          </a:prstGeom>
        </p:spPr>
        <p:txBody>
          <a:bodyPr vert="horz" lIns="91610" tIns="45804" rIns="91610" bIns="45804"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a:p>
        </p:txBody>
      </p:sp>
      <p:sp>
        <p:nvSpPr>
          <p:cNvPr id="6" name="頁尾版面配置區 5"/>
          <p:cNvSpPr>
            <a:spLocks noGrp="1"/>
          </p:cNvSpPr>
          <p:nvPr>
            <p:ph type="ftr" sz="quarter" idx="4"/>
          </p:nvPr>
        </p:nvSpPr>
        <p:spPr>
          <a:xfrm>
            <a:off x="0" y="9430228"/>
            <a:ext cx="2946400" cy="496412"/>
          </a:xfrm>
          <a:prstGeom prst="rect">
            <a:avLst/>
          </a:prstGeom>
        </p:spPr>
        <p:txBody>
          <a:bodyPr vert="horz" lIns="91610" tIns="45804" rIns="91610" bIns="45804"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3849694" y="9430228"/>
            <a:ext cx="2946400" cy="496412"/>
          </a:xfrm>
          <a:prstGeom prst="rect">
            <a:avLst/>
          </a:prstGeom>
        </p:spPr>
        <p:txBody>
          <a:bodyPr vert="horz" lIns="91610" tIns="45804" rIns="91610" bIns="45804" rtlCol="0" anchor="b"/>
          <a:lstStyle>
            <a:lvl1pPr algn="r" fontAlgn="auto">
              <a:spcBef>
                <a:spcPts val="0"/>
              </a:spcBef>
              <a:spcAft>
                <a:spcPts val="0"/>
              </a:spcAft>
              <a:defRPr kumimoji="0" sz="1200">
                <a:latin typeface="+mn-lt"/>
                <a:ea typeface="+mn-ea"/>
              </a:defRPr>
            </a:lvl1pPr>
          </a:lstStyle>
          <a:p>
            <a:pPr>
              <a:defRPr/>
            </a:pPr>
            <a:fld id="{5B5EFBDB-032D-43FD-B762-F4099B6A73D5}" type="slidenum">
              <a:rPr lang="zh-TW" altLang="en-US"/>
              <a:pPr>
                <a:defRPr/>
              </a:pPr>
              <a:t>‹#›</a:t>
            </a:fld>
            <a:endParaRPr lang="zh-TW" altLang="en-US"/>
          </a:p>
        </p:txBody>
      </p:sp>
    </p:spTree>
    <p:extLst>
      <p:ext uri="{BB962C8B-B14F-4D97-AF65-F5344CB8AC3E}">
        <p14:creationId xmlns:p14="http://schemas.microsoft.com/office/powerpoint/2010/main" val="2763040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圖像版面配置區 1"/>
          <p:cNvSpPr>
            <a:spLocks noGrp="1" noRot="1" noChangeAspect="1" noTextEdit="1"/>
          </p:cNvSpPr>
          <p:nvPr>
            <p:ph type="sldImg"/>
          </p:nvPr>
        </p:nvSpPr>
        <p:spPr bwMode="auto">
          <a:xfrm>
            <a:off x="92075" y="746125"/>
            <a:ext cx="6613525" cy="3721100"/>
          </a:xfrm>
          <a:noFill/>
          <a:ln>
            <a:solidFill>
              <a:srgbClr val="000000"/>
            </a:solidFill>
            <a:miter lim="800000"/>
            <a:headEnd/>
            <a:tailEnd/>
          </a:ln>
        </p:spPr>
      </p:sp>
      <p:sp>
        <p:nvSpPr>
          <p:cNvPr id="38915" name="備忘稿版面配置區 2"/>
          <p:cNvSpPr>
            <a:spLocks noGrp="1"/>
          </p:cNvSpPr>
          <p:nvPr>
            <p:ph type="body" idx="1"/>
          </p:nvPr>
        </p:nvSpPr>
        <p:spPr bwMode="auto">
          <a:noFill/>
        </p:spPr>
        <p:txBody>
          <a:bodyPr wrap="square" numCol="1" anchor="t" anchorCtr="0" compatLnSpc="1">
            <a:prstTxWarp prst="textNoShape">
              <a:avLst/>
            </a:prstTxWarp>
          </a:bodyPr>
          <a:lstStyle/>
          <a:p>
            <a:endParaRPr lang="zh-TW" altLang="en-US" dirty="0" smtClean="0"/>
          </a:p>
        </p:txBody>
      </p:sp>
      <p:sp>
        <p:nvSpPr>
          <p:cNvPr id="4" name="投影片編號版面配置區 3"/>
          <p:cNvSpPr>
            <a:spLocks noGrp="1"/>
          </p:cNvSpPr>
          <p:nvPr>
            <p:ph type="sldNum" sz="quarter" idx="5"/>
          </p:nvPr>
        </p:nvSpPr>
        <p:spPr/>
        <p:txBody>
          <a:bodyPr/>
          <a:lstStyle/>
          <a:p>
            <a:pPr>
              <a:defRPr/>
            </a:pPr>
            <a:fld id="{10E3CF02-F249-4222-8FFF-34347BF9BA64}" type="slidenum">
              <a:rPr lang="zh-TW" altLang="en-US" smtClean="0"/>
              <a:pPr>
                <a:defRPr/>
              </a:pPr>
              <a:t>1</a:t>
            </a:fld>
            <a:endParaRPr lang="zh-TW" altLang="en-US"/>
          </a:p>
        </p:txBody>
      </p:sp>
    </p:spTree>
    <p:extLst>
      <p:ext uri="{BB962C8B-B14F-4D97-AF65-F5344CB8AC3E}">
        <p14:creationId xmlns:p14="http://schemas.microsoft.com/office/powerpoint/2010/main" val="2355590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Aliasing, noise cause  </a:t>
            </a:r>
          </a:p>
          <a:p>
            <a:endParaRPr lang="en-US" altLang="zh-TW" dirty="0" smtClean="0"/>
          </a:p>
          <a:p>
            <a:r>
              <a:rPr lang="en-US" altLang="zh-TW" dirty="0" smtClean="0"/>
              <a:t>The minima of the oscillations are set to 0.0</a:t>
            </a:r>
          </a:p>
          <a:p>
            <a:r>
              <a:rPr lang="en-US" altLang="zh-TW" dirty="0" smtClean="0"/>
              <a:t>Values are </a:t>
            </a:r>
            <a:r>
              <a:rPr lang="en-US" altLang="zh-TW" dirty="0" err="1" smtClean="0"/>
              <a:t>normalised</a:t>
            </a:r>
            <a:r>
              <a:rPr lang="en-US" altLang="zh-TW" dirty="0" smtClean="0"/>
              <a:t> such that the second peak of the power spectrum (in this case at around 0.06) is at 0.95</a:t>
            </a:r>
          </a:p>
          <a:p>
            <a:r>
              <a:rPr lang="en-US" altLang="zh-TW" dirty="0" smtClean="0"/>
              <a:t>For spatial frequencies at which the power spectrum maxima are less than 0.1, values are </a:t>
            </a:r>
            <a:r>
              <a:rPr lang="en-US" altLang="zh-TW" dirty="0" err="1" smtClean="0"/>
              <a:t>normalised</a:t>
            </a:r>
            <a:r>
              <a:rPr lang="en-US" altLang="zh-TW" dirty="0" smtClean="0"/>
              <a:t> such that the values at estimated maxima positions are 0.1. This means that spatial frequencies at which no CTF rings were present in the power spectrum or at which the CTF estimation was wrong will end up with very noisy-looking 1D spectra.</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20</a:t>
            </a:fld>
            <a:endParaRPr lang="zh-TW" altLang="en-US"/>
          </a:p>
        </p:txBody>
      </p:sp>
    </p:spTree>
    <p:extLst>
      <p:ext uri="{BB962C8B-B14F-4D97-AF65-F5344CB8AC3E}">
        <p14:creationId xmlns:p14="http://schemas.microsoft.com/office/powerpoint/2010/main" val="4289256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Use Logarithm</a:t>
            </a:r>
            <a:r>
              <a:rPr lang="en-US" altLang="zh-TW" baseline="0" dirty="0" smtClean="0"/>
              <a:t> instead of square root</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21</a:t>
            </a:fld>
            <a:endParaRPr lang="zh-TW" altLang="en-US"/>
          </a:p>
        </p:txBody>
      </p:sp>
    </p:spTree>
    <p:extLst>
      <p:ext uri="{BB962C8B-B14F-4D97-AF65-F5344CB8AC3E}">
        <p14:creationId xmlns:p14="http://schemas.microsoft.com/office/powerpoint/2010/main" val="438690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Prefer</a:t>
            </a:r>
            <a:r>
              <a:rPr lang="en-US" altLang="zh-TW" baseline="0" dirty="0" smtClean="0"/>
              <a:t> orientation</a:t>
            </a:r>
          </a:p>
          <a:p>
            <a:r>
              <a:rPr lang="en-US" altLang="zh-TW" baseline="0" dirty="0" smtClean="0"/>
              <a:t>Complex model</a:t>
            </a:r>
          </a:p>
          <a:p>
            <a:endParaRPr lang="en-US" altLang="zh-TW" dirty="0" smtClean="0"/>
          </a:p>
          <a:p>
            <a:r>
              <a:rPr lang="zh-TW" altLang="en-US" dirty="0" smtClean="0"/>
              <a:t>越來越接近</a:t>
            </a:r>
            <a:r>
              <a:rPr lang="en-US" altLang="zh-TW" dirty="0" smtClean="0"/>
              <a:t>particle itself</a:t>
            </a:r>
          </a:p>
          <a:p>
            <a:r>
              <a:rPr lang="zh-TW" altLang="en-US" dirty="0" smtClean="0"/>
              <a:t>估</a:t>
            </a:r>
            <a:r>
              <a:rPr lang="en-US" altLang="zh-TW" dirty="0" smtClean="0"/>
              <a:t>tilt angle</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23</a:t>
            </a:fld>
            <a:endParaRPr lang="zh-TW" altLang="en-US"/>
          </a:p>
        </p:txBody>
      </p:sp>
    </p:spTree>
    <p:extLst>
      <p:ext uri="{BB962C8B-B14F-4D97-AF65-F5344CB8AC3E}">
        <p14:creationId xmlns:p14="http://schemas.microsoft.com/office/powerpoint/2010/main" val="3550976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同</a:t>
            </a:r>
            <a:r>
              <a:rPr lang="en-US" altLang="zh-TW" dirty="0" smtClean="0"/>
              <a:t>FORM</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24</a:t>
            </a:fld>
            <a:endParaRPr lang="zh-TW" altLang="en-US"/>
          </a:p>
        </p:txBody>
      </p:sp>
    </p:spTree>
    <p:extLst>
      <p:ext uri="{BB962C8B-B14F-4D97-AF65-F5344CB8AC3E}">
        <p14:creationId xmlns:p14="http://schemas.microsoft.com/office/powerpoint/2010/main" val="3668497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 Symmetric around original points!</a:t>
            </a:r>
          </a:p>
          <a:p>
            <a:r>
              <a:rPr lang="en-US" altLang="zh-TW" dirty="0" smtClean="0"/>
              <a:t>2. Reference also see https://www.youtube.com/watch?v=nyk75ufbP74&amp;t=0s&amp;index=18&amp;list=PL8_xPU5epJdctoHdQjpfHmd_z9WvGxK8-</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32</a:t>
            </a:fld>
            <a:endParaRPr lang="zh-TW" altLang="en-US"/>
          </a:p>
        </p:txBody>
      </p:sp>
    </p:spTree>
    <p:extLst>
      <p:ext uri="{BB962C8B-B14F-4D97-AF65-F5344CB8AC3E}">
        <p14:creationId xmlns:p14="http://schemas.microsoft.com/office/powerpoint/2010/main" val="410910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B</a:t>
            </a:r>
            <a:r>
              <a:rPr lang="en-US" altLang="zh-TW" baseline="0" dirty="0" smtClean="0"/>
              <a:t> factor </a:t>
            </a:r>
            <a:r>
              <a:rPr lang="en-US" altLang="zh-TW" baseline="0" dirty="0" smtClean="0"/>
              <a:t>weighting</a:t>
            </a:r>
          </a:p>
          <a:p>
            <a:r>
              <a:rPr lang="en-US" altLang="zh-TW" sz="1200" b="0" i="0" u="none" strike="noStrike" kern="1200" baseline="0" dirty="0" smtClean="0">
                <a:solidFill>
                  <a:schemeClr val="tx1"/>
                </a:solidFill>
                <a:latin typeface="+mn-lt"/>
                <a:ea typeface="+mn-ea"/>
                <a:cs typeface="+mn-cs"/>
              </a:rPr>
              <a:t>direct electron detection device</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a:t>
            </a:fld>
            <a:endParaRPr lang="zh-TW" altLang="en-US"/>
          </a:p>
        </p:txBody>
      </p:sp>
    </p:spTree>
    <p:extLst>
      <p:ext uri="{BB962C8B-B14F-4D97-AF65-F5344CB8AC3E}">
        <p14:creationId xmlns:p14="http://schemas.microsoft.com/office/powerpoint/2010/main" val="52063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zh-TW" altLang="en-US" i="1" dirty="0">
                                <a:latin typeface="Cambria Math" panose="02040503050406030204" pitchFamily="18" charset="0"/>
                              </a:rPr>
                              <m:t>𝓂</m:t>
                            </m:r>
                          </m:e>
                        </m:acc>
                      </m:e>
                      <m: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1</m:t>
                            </m:r>
                          </m:sub>
                        </m:s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2</m:t>
                            </m:r>
                          </m:sub>
                        </m:sSub>
                      </m:sub>
                    </m:sSub>
                  </m:oMath>
                </a14:m>
                <a:r>
                  <a:rPr lang="en-US" altLang="zh-TW" dirty="0" smtClean="0">
                    <a:latin typeface="Times New Roman" panose="02020603050405020304" pitchFamily="18" charset="0"/>
                    <a:cs typeface="Times New Roman" panose="02020603050405020304" pitchFamily="18" charset="0"/>
                  </a:rPr>
                  <a:t> can be measured by locating the maximum value of the cross correlation map between the frames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oMath>
                </a14:m>
                <a:endParaRPr lang="en-US" altLang="zh-TW" dirty="0" smtClean="0">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i="0" dirty="0">
                    <a:latin typeface="Cambria Math" panose="02040503050406030204" pitchFamily="18" charset="0"/>
                  </a:rPr>
                  <a:t>𝓂</a:t>
                </a:r>
                <a:r>
                  <a:rPr lang="en-US" altLang="zh-TW" i="0" dirty="0">
                    <a:latin typeface="Cambria Math" panose="02040503050406030204" pitchFamily="18" charset="0"/>
                  </a:rPr>
                  <a:t> ⃗_(𝑡_1 𝑡_2 )</a:t>
                </a:r>
                <a:r>
                  <a:rPr lang="en-US" altLang="zh-TW" dirty="0" smtClean="0">
                    <a:latin typeface="Times New Roman" panose="02020603050405020304" pitchFamily="18" charset="0"/>
                    <a:cs typeface="Times New Roman" panose="02020603050405020304" pitchFamily="18" charset="0"/>
                  </a:rPr>
                  <a:t> can be measured by locating the maximum value of the cross correlation map between the frames </a:t>
                </a:r>
                <a:r>
                  <a:rPr lang="en-US" altLang="zh-TW" i="0">
                    <a:latin typeface="Cambria Math" panose="02040503050406030204" pitchFamily="18" charset="0"/>
                  </a:rPr>
                  <a:t>𝑡_1</a:t>
                </a:r>
                <a:r>
                  <a:rPr lang="en-US" altLang="zh-TW"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and </a:t>
                </a:r>
                <a:r>
                  <a:rPr lang="en-US" altLang="zh-TW" i="0">
                    <a:latin typeface="Cambria Math" panose="02040503050406030204" pitchFamily="18" charset="0"/>
                  </a:rPr>
                  <a:t>𝑡_2</a:t>
                </a:r>
                <a:endParaRPr lang="en-US" altLang="zh-TW" dirty="0" smtClean="0">
                  <a:latin typeface="Times New Roman" panose="02020603050405020304" pitchFamily="18" charset="0"/>
                  <a:cs typeface="Times New Roman" panose="02020603050405020304" pitchFamily="18" charset="0"/>
                </a:endParaRPr>
              </a:p>
              <a:p>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a:t>
            </a:fld>
            <a:endParaRPr lang="zh-TW" altLang="en-US"/>
          </a:p>
        </p:txBody>
      </p:sp>
    </p:spTree>
    <p:extLst>
      <p:ext uri="{BB962C8B-B14F-4D97-AF65-F5344CB8AC3E}">
        <p14:creationId xmlns:p14="http://schemas.microsoft.com/office/powerpoint/2010/main" val="381474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Lambda -&gt; 0 -&gt; cubic spline</a:t>
            </a:r>
          </a:p>
          <a:p>
            <a:r>
              <a:rPr lang="en-US" altLang="zh-TW" dirty="0" smtClean="0"/>
              <a:t>Lambda -&gt; infinity </a:t>
            </a:r>
            <a:r>
              <a:rPr lang="en-US" altLang="zh-TW" dirty="0" smtClean="0"/>
              <a:t>-&gt;straight line</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6</a:t>
            </a:fld>
            <a:endParaRPr lang="zh-TW" altLang="en-US"/>
          </a:p>
        </p:txBody>
      </p:sp>
    </p:spTree>
    <p:extLst>
      <p:ext uri="{BB962C8B-B14F-4D97-AF65-F5344CB8AC3E}">
        <p14:creationId xmlns:p14="http://schemas.microsoft.com/office/powerpoint/2010/main" val="573095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Quadratic in </a:t>
            </a:r>
            <a:r>
              <a:rPr lang="en-US" altLang="zh-TW" sz="1200" b="0" i="0" u="none" strike="noStrike" kern="1200" baseline="0" dirty="0" err="1" smtClean="0">
                <a:solidFill>
                  <a:schemeClr val="tx1"/>
                </a:solidFill>
                <a:latin typeface="+mn-lt"/>
                <a:ea typeface="+mn-ea"/>
                <a:cs typeface="+mn-cs"/>
              </a:rPr>
              <a:t>xy</a:t>
            </a:r>
            <a:r>
              <a:rPr lang="en-US" altLang="zh-TW" sz="1200" b="0" i="0" u="none" strike="noStrike" kern="1200" baseline="0" dirty="0" smtClean="0">
                <a:solidFill>
                  <a:schemeClr val="tx1"/>
                </a:solidFill>
                <a:latin typeface="+mn-lt"/>
                <a:ea typeface="+mn-ea"/>
                <a:cs typeface="+mn-cs"/>
              </a:rPr>
              <a:t> plane cubic in time</a:t>
            </a:r>
          </a:p>
          <a:p>
            <a:endParaRPr lang="en-US" altLang="zh-TW" sz="1200" b="0" i="0" u="none" strike="noStrike" kern="1200" baseline="0" dirty="0" smtClean="0">
              <a:solidFill>
                <a:schemeClr val="tx1"/>
              </a:solidFill>
              <a:latin typeface="+mn-lt"/>
              <a:ea typeface="+mn-ea"/>
              <a:cs typeface="+mn-cs"/>
            </a:endParaRPr>
          </a:p>
          <a:p>
            <a:r>
              <a:rPr lang="en-US" altLang="zh-TW" sz="1200" b="0" i="0" u="none" strike="noStrike" kern="1200" baseline="0" dirty="0" smtClean="0">
                <a:solidFill>
                  <a:schemeClr val="tx1"/>
                </a:solidFill>
                <a:latin typeface="+mn-lt"/>
                <a:ea typeface="+mn-ea"/>
                <a:cs typeface="+mn-cs"/>
              </a:rPr>
              <a:t>it was not possible to accurately determine local shifts by comparing noisy sub regions of each frame to one another as done within MotionCorr</a:t>
            </a:r>
          </a:p>
          <a:p>
            <a:endParaRPr lang="en-US" altLang="zh-TW" sz="1200" b="0" i="0" u="none" strike="noStrike" kern="1200" baseline="0" dirty="0" smtClean="0">
              <a:solidFill>
                <a:schemeClr val="tx1"/>
              </a:solidFill>
              <a:latin typeface="+mn-lt"/>
              <a:ea typeface="+mn-ea"/>
              <a:cs typeface="+mn-cs"/>
            </a:endParaRPr>
          </a:p>
          <a:p>
            <a:r>
              <a:rPr lang="en-US" altLang="zh-TW" sz="1200" b="0" i="0" u="none" strike="noStrike" kern="1200" baseline="0" dirty="0" smtClean="0">
                <a:solidFill>
                  <a:schemeClr val="tx1"/>
                </a:solidFill>
                <a:latin typeface="+mn-lt"/>
                <a:ea typeface="+mn-ea"/>
                <a:cs typeface="+mn-cs"/>
              </a:rPr>
              <a:t>Unfortunately, minimizing defocus, time or area significantly reduces the SNR available for measurement, ultimately leading to incorrect motion estimates. </a:t>
            </a:r>
          </a:p>
          <a:p>
            <a:r>
              <a:rPr lang="en-US" altLang="zh-TW" sz="1200" b="0" i="0" u="none" strike="noStrike" kern="1200" baseline="0" dirty="0" smtClean="0">
                <a:solidFill>
                  <a:schemeClr val="tx1"/>
                </a:solidFill>
                <a:latin typeface="+mn-lt"/>
                <a:ea typeface="+mn-ea"/>
                <a:cs typeface="+mn-cs"/>
              </a:rPr>
              <a:t>For example, previous experiments with </a:t>
            </a:r>
            <a:r>
              <a:rPr lang="en-US" altLang="zh-TW" sz="1200" b="0" i="0" u="none" strike="noStrike" kern="1200" baseline="0" dirty="0" err="1" smtClean="0">
                <a:solidFill>
                  <a:schemeClr val="tx1"/>
                </a:solidFill>
                <a:latin typeface="+mn-lt"/>
                <a:ea typeface="+mn-ea"/>
                <a:cs typeface="+mn-cs"/>
              </a:rPr>
              <a:t>MotionCorr</a:t>
            </a:r>
            <a:r>
              <a:rPr lang="en-US" altLang="zh-TW" sz="1200" b="0" i="0" u="none" strike="noStrike" kern="1200" baseline="0" dirty="0" smtClean="0">
                <a:solidFill>
                  <a:schemeClr val="tx1"/>
                </a:solidFill>
                <a:latin typeface="+mn-lt"/>
                <a:ea typeface="+mn-ea"/>
                <a:cs typeface="+mn-cs"/>
              </a:rPr>
              <a:t> revealed that subdividing the images into areas smaller than ~2000 × ~2000 pixels or going to sub-frame integration times of less than 100 milliseconds</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worsened resolution due to increased errors in motion tracking.</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7</a:t>
            </a:fld>
            <a:endParaRPr lang="zh-TW" altLang="en-US"/>
          </a:p>
        </p:txBody>
      </p:sp>
    </p:spTree>
    <p:extLst>
      <p:ext uri="{BB962C8B-B14F-4D97-AF65-F5344CB8AC3E}">
        <p14:creationId xmlns:p14="http://schemas.microsoft.com/office/powerpoint/2010/main" val="3050433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i="0" dirty="0" smtClean="0">
                    <a:latin typeface="Times New Roman" panose="02020603050405020304" pitchFamily="18" charset="0"/>
                    <a:cs typeface="Times New Roman" panose="02020603050405020304" pitchFamily="18" charset="0"/>
                  </a:rPr>
                  <a:t>Not</a:t>
                </a:r>
                <a:r>
                  <a:rPr lang="en-US" altLang="zh-TW" i="0" baseline="0" dirty="0" smtClean="0">
                    <a:latin typeface="Times New Roman" panose="02020603050405020304" pitchFamily="18" charset="0"/>
                    <a:cs typeface="Times New Roman" panose="02020603050405020304" pitchFamily="18" charset="0"/>
                  </a:rPr>
                  <a:t> deviate from linear trajectory</a:t>
                </a:r>
                <a:endParaRPr lang="en-US" altLang="zh-TW" i="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𝜙</m:t>
                          </m:r>
                        </m:e>
                        <m:sub>
                          <m:r>
                            <a:rPr lang="en-US" altLang="zh-TW" b="0" i="1" smtClean="0">
                              <a:latin typeface="Cambria Math" panose="02040503050406030204" pitchFamily="18" charset="0"/>
                            </a:rPr>
                            <m:t>𝑗𝑡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𝓀</m:t>
                          </m:r>
                        </m:e>
                        <m:sub>
                          <m:r>
                            <a:rPr lang="en-US" altLang="zh-TW" b="0" i="1" smtClean="0">
                              <a:latin typeface="Cambria Math" panose="02040503050406030204" pitchFamily="18" charset="0"/>
                            </a:rPr>
                            <m:t>𝑥</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𝑗</m:t>
                          </m:r>
                        </m:e>
                      </m:d>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𝑥</m:t>
                          </m:r>
                        </m:e>
                        <m:sub>
                          <m:r>
                            <a:rPr lang="en-US" altLang="zh-TW" b="0" i="1" smtClean="0">
                              <a:latin typeface="Cambria Math" panose="02040503050406030204" pitchFamily="18" charset="0"/>
                              <a:ea typeface="Cambria Math" panose="02040503050406030204" pitchFamily="18" charset="0"/>
                            </a:rPr>
                            <m:t>𝑡</m:t>
                          </m:r>
                        </m:sub>
                      </m:sSub>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2</m:t>
                          </m:r>
                          <m:r>
                            <a:rPr lang="zh-TW" altLang="en-US" b="0" i="1" smtClean="0">
                              <a:latin typeface="Cambria Math" panose="02040503050406030204" pitchFamily="18" charset="0"/>
                              <a:ea typeface="Cambria Math" panose="02040503050406030204" pitchFamily="18" charset="0"/>
                            </a:rPr>
                            <m:t>𝜋</m:t>
                          </m:r>
                        </m:num>
                        <m:den>
                          <m:r>
                            <a:rPr lang="en-US" altLang="zh-TW" b="0" i="1" smtClean="0">
                              <a:latin typeface="Cambria Math" panose="02040503050406030204" pitchFamily="18" charset="0"/>
                              <a:ea typeface="Cambria Math" panose="02040503050406030204" pitchFamily="18" charset="0"/>
                            </a:rPr>
                            <m:t>𝑁</m:t>
                          </m:r>
                        </m:den>
                      </m:f>
                      <m:r>
                        <a:rPr lang="en-US" altLang="zh-TW" b="0" i="1" smtClean="0">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zh-TW" altLang="en-US" i="1">
                              <a:latin typeface="Cambria Math" panose="02040503050406030204" pitchFamily="18" charset="0"/>
                            </a:rPr>
                            <m:t>𝓀</m:t>
                          </m:r>
                        </m:e>
                        <m:sub>
                          <m:r>
                            <a:rPr lang="en-US" altLang="zh-TW" b="0" i="1" smtClean="0">
                              <a:latin typeface="Cambria Math" panose="02040503050406030204" pitchFamily="18" charset="0"/>
                            </a:rPr>
                            <m:t>𝑦</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𝑗</m:t>
                          </m:r>
                        </m:e>
                      </m:d>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𝑦</m:t>
                          </m:r>
                        </m:e>
                        <m:sub>
                          <m:r>
                            <a:rPr lang="en-US" altLang="zh-TW" i="1">
                              <a:latin typeface="Cambria Math" panose="02040503050406030204" pitchFamily="18" charset="0"/>
                              <a:ea typeface="Cambria Math" panose="02040503050406030204" pitchFamily="18" charset="0"/>
                            </a:rPr>
                            <m:t>𝑡</m:t>
                          </m:r>
                        </m:sub>
                      </m:sSub>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2</m:t>
                          </m:r>
                          <m:r>
                            <a:rPr lang="zh-TW" altLang="en-US" i="1">
                              <a:latin typeface="Cambria Math" panose="02040503050406030204" pitchFamily="18" charset="0"/>
                              <a:ea typeface="Cambria Math" panose="02040503050406030204" pitchFamily="18" charset="0"/>
                            </a:rPr>
                            <m:t>𝜋</m:t>
                          </m:r>
                        </m:num>
                        <m:den>
                          <m:r>
                            <a:rPr lang="en-US" altLang="zh-TW" i="1">
                              <a:latin typeface="Cambria Math" panose="02040503050406030204" pitchFamily="18" charset="0"/>
                              <a:ea typeface="Cambria Math" panose="02040503050406030204" pitchFamily="18" charset="0"/>
                            </a:rPr>
                            <m:t>𝑁</m:t>
                          </m:r>
                        </m:den>
                      </m:f>
                    </m:oMath>
                  </m:oMathPara>
                </a14:m>
                <a:endParaRPr lang="zh-TW" altLang="en-US" dirty="0"/>
              </a:p>
            </p:txBody>
          </p:sp>
        </mc:Choice>
        <mc:Fallback xmlns="">
          <p:sp>
            <p:nvSpPr>
              <p:cNvPr id="3" name="備忘稿版面配置區 2"/>
              <p:cNvSpPr>
                <a:spLocks noGrp="1"/>
              </p:cNvSpPr>
              <p:nvPr>
                <p:ph type="body" idx="1"/>
              </p:nvPr>
            </p:nvSpPr>
            <p:spPr/>
            <p:txBody>
              <a:bodyPr/>
              <a:lstStyle/>
              <a:p>
                <a:r>
                  <a:rPr lang="zh-TW" altLang="en-US" i="0" smtClean="0">
                    <a:latin typeface="Cambria Math" panose="02040503050406030204" pitchFamily="18" charset="0"/>
                  </a:rPr>
                  <a:t>𝜙</a:t>
                </a:r>
                <a:r>
                  <a:rPr lang="en-US" altLang="zh-TW" i="0" smtClean="0">
                    <a:latin typeface="Cambria Math" panose="02040503050406030204" pitchFamily="18" charset="0"/>
                  </a:rPr>
                  <a:t>_</a:t>
                </a:r>
                <a:r>
                  <a:rPr lang="en-US" altLang="zh-TW" b="0" i="0" smtClean="0">
                    <a:latin typeface="Cambria Math" panose="02040503050406030204" pitchFamily="18" charset="0"/>
                  </a:rPr>
                  <a:t>𝑗𝑡=</a:t>
                </a:r>
                <a:r>
                  <a:rPr lang="zh-TW" altLang="en-US" b="0" i="0" smtClean="0">
                    <a:latin typeface="Cambria Math" panose="02040503050406030204" pitchFamily="18" charset="0"/>
                  </a:rPr>
                  <a:t>𝓀</a:t>
                </a:r>
                <a:r>
                  <a:rPr lang="en-US" altLang="zh-TW" b="0" i="0" smtClean="0">
                    <a:latin typeface="Cambria Math" panose="02040503050406030204" pitchFamily="18" charset="0"/>
                  </a:rPr>
                  <a:t>_𝑥 (𝑗)</a:t>
                </a:r>
                <a:r>
                  <a:rPr lang="en-US" altLang="zh-TW" b="0" i="0" smtClean="0">
                    <a:latin typeface="Cambria Math" panose="02040503050406030204" pitchFamily="18" charset="0"/>
                    <a:ea typeface="Cambria Math" panose="02040503050406030204" pitchFamily="18" charset="0"/>
                  </a:rPr>
                  <a:t>∙𝑥_𝑡  2</a:t>
                </a:r>
                <a:r>
                  <a:rPr lang="zh-TW" altLang="en-US" b="0" i="0" smtClean="0">
                    <a:latin typeface="Cambria Math" panose="02040503050406030204" pitchFamily="18" charset="0"/>
                    <a:ea typeface="Cambria Math" panose="02040503050406030204" pitchFamily="18" charset="0"/>
                  </a:rPr>
                  <a:t>𝜋</a:t>
                </a:r>
                <a:r>
                  <a:rPr lang="en-US" altLang="zh-TW" b="0" i="0" smtClean="0">
                    <a:latin typeface="Cambria Math" panose="02040503050406030204" pitchFamily="18" charset="0"/>
                    <a:ea typeface="Cambria Math" panose="02040503050406030204" pitchFamily="18" charset="0"/>
                  </a:rPr>
                  <a:t>/𝑁+</a:t>
                </a:r>
                <a:r>
                  <a:rPr lang="zh-TW" altLang="en-US" i="0">
                    <a:latin typeface="Cambria Math" panose="02040503050406030204" pitchFamily="18" charset="0"/>
                  </a:rPr>
                  <a:t>𝓀</a:t>
                </a:r>
                <a:r>
                  <a:rPr lang="en-US" altLang="zh-TW" i="0">
                    <a:latin typeface="Cambria Math" panose="02040503050406030204" pitchFamily="18" charset="0"/>
                  </a:rPr>
                  <a:t>_</a:t>
                </a:r>
                <a:r>
                  <a:rPr lang="en-US" altLang="zh-TW" b="0" i="0" smtClean="0">
                    <a:latin typeface="Cambria Math" panose="02040503050406030204" pitchFamily="18" charset="0"/>
                  </a:rPr>
                  <a:t>𝑦</a:t>
                </a:r>
                <a:r>
                  <a:rPr lang="en-US" altLang="zh-TW" b="0" i="0">
                    <a:latin typeface="Cambria Math" panose="02040503050406030204" pitchFamily="18" charset="0"/>
                  </a:rPr>
                  <a:t> </a:t>
                </a:r>
                <a:r>
                  <a:rPr lang="en-US" altLang="zh-TW" i="0">
                    <a:latin typeface="Cambria Math" panose="02040503050406030204" pitchFamily="18" charset="0"/>
                  </a:rPr>
                  <a:t>(𝑗)</a:t>
                </a:r>
                <a:r>
                  <a:rPr lang="en-US" altLang="zh-TW" i="0">
                    <a:latin typeface="Cambria Math" panose="02040503050406030204" pitchFamily="18" charset="0"/>
                    <a:ea typeface="Cambria Math" panose="02040503050406030204" pitchFamily="18" charset="0"/>
                  </a:rPr>
                  <a:t>∙</a:t>
                </a:r>
                <a:r>
                  <a:rPr lang="en-US" altLang="zh-TW" b="0" i="0" smtClean="0">
                    <a:latin typeface="Cambria Math" panose="02040503050406030204" pitchFamily="18" charset="0"/>
                    <a:ea typeface="Cambria Math" panose="02040503050406030204" pitchFamily="18" charset="0"/>
                  </a:rPr>
                  <a:t>𝑦</a:t>
                </a:r>
                <a:r>
                  <a:rPr lang="en-US" altLang="zh-TW" b="0" i="0">
                    <a:latin typeface="Cambria Math" panose="02040503050406030204" pitchFamily="18" charset="0"/>
                    <a:ea typeface="Cambria Math" panose="02040503050406030204" pitchFamily="18" charset="0"/>
                  </a:rPr>
                  <a:t>_</a:t>
                </a:r>
                <a:r>
                  <a:rPr lang="en-US" altLang="zh-TW" i="0">
                    <a:latin typeface="Cambria Math" panose="02040503050406030204" pitchFamily="18" charset="0"/>
                    <a:ea typeface="Cambria Math" panose="02040503050406030204" pitchFamily="18" charset="0"/>
                  </a:rPr>
                  <a:t>𝑡  2</a:t>
                </a:r>
                <a:r>
                  <a:rPr lang="zh-TW" altLang="en-US" i="0">
                    <a:latin typeface="Cambria Math" panose="02040503050406030204" pitchFamily="18" charset="0"/>
                    <a:ea typeface="Cambria Math" panose="02040503050406030204" pitchFamily="18" charset="0"/>
                  </a:rPr>
                  <a:t>𝜋</a:t>
                </a:r>
                <a:r>
                  <a:rPr lang="en-US" altLang="zh-TW" i="0">
                    <a:latin typeface="Cambria Math" panose="02040503050406030204" pitchFamily="18" charset="0"/>
                    <a:ea typeface="Cambria Math" panose="02040503050406030204" pitchFamily="18" charset="0"/>
                  </a:rPr>
                  <a:t>/𝑁</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8</a:t>
            </a:fld>
            <a:endParaRPr lang="zh-TW" altLang="en-US"/>
          </a:p>
        </p:txBody>
      </p:sp>
    </p:spTree>
    <p:extLst>
      <p:ext uri="{BB962C8B-B14F-4D97-AF65-F5344CB8AC3E}">
        <p14:creationId xmlns:p14="http://schemas.microsoft.com/office/powerpoint/2010/main" val="475922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i="0" dirty="0" smtClean="0">
                    <a:latin typeface="Cambria Math" panose="02040503050406030204" pitchFamily="18" charset="0"/>
                  </a:rPr>
                  <a:t>Template</a:t>
                </a:r>
                <a:r>
                  <a:rPr lang="en-US" altLang="zh-TW" i="0" baseline="0" dirty="0" smtClean="0">
                    <a:latin typeface="Cambria Math" panose="02040503050406030204" pitchFamily="18" charset="0"/>
                  </a:rPr>
                  <a:t> matching to find 200 regions1</a:t>
                </a:r>
                <a:endParaRPr lang="en-US" altLang="zh-TW" i="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TW" i="1" smtClean="0">
                              <a:latin typeface="Cambria Math" panose="02040503050406030204" pitchFamily="18" charset="0"/>
                            </a:rPr>
                          </m:ctrlPr>
                        </m:mPr>
                        <m:mr>
                          <m:e>
                            <m:f>
                              <m:fPr>
                                <m:ctrlPr>
                                  <a:rPr lang="en-US" altLang="zh-TW" i="1" smtClean="0">
                                    <a:latin typeface="Cambria Math" panose="02040503050406030204" pitchFamily="18" charset="0"/>
                                  </a:rPr>
                                </m:ctrlPr>
                              </m:fPr>
                              <m:num>
                                <m:r>
                                  <a:rPr lang="zh-TW" altLang="en-US" i="1" smtClean="0">
                                    <a:latin typeface="Cambria Math" panose="02040503050406030204" pitchFamily="18" charset="0"/>
                                  </a:rPr>
                                  <m:t>𝜕</m:t>
                                </m:r>
                              </m:num>
                              <m:den>
                                <m:r>
                                  <a:rPr lang="zh-TW" altLang="en-US"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sSup>
                                      <m:sSupPr>
                                        <m:ctrlPr>
                                          <a:rPr lang="en-US" altLang="zh-TW" i="1">
                                            <a:latin typeface="Cambria Math" panose="02040503050406030204" pitchFamily="18" charset="0"/>
                                          </a:rPr>
                                        </m:ctrlPr>
                                      </m:sSupPr>
                                      <m:e>
                                        <m:r>
                                          <a:rPr lang="en-US" altLang="zh-TW" i="1">
                                            <a:latin typeface="Cambria Math" panose="02040503050406030204" pitchFamily="18" charset="0"/>
                                          </a:rPr>
                                          <m:t>𝑡</m:t>
                                        </m:r>
                                      </m:e>
                                      <m:sup>
                                        <m:r>
                                          <a:rPr lang="en-US" altLang="zh-TW" i="1">
                                            <a:latin typeface="Cambria Math" panose="02040503050406030204" pitchFamily="18" charset="0"/>
                                          </a:rPr>
                                          <m:t>∗</m:t>
                                        </m:r>
                                      </m:sup>
                                    </m:sSup>
                                  </m:sub>
                                </m:sSub>
                              </m:den>
                            </m:f>
                            <m:r>
                              <a:rPr lang="en-US" altLang="zh-TW" i="1">
                                <a:latin typeface="Cambria Math" panose="02040503050406030204" pitchFamily="18" charset="0"/>
                              </a:rPr>
                              <m:t>𝑂</m:t>
                            </m:r>
                            <m:d>
                              <m:dPr>
                                <m:ctrlPr>
                                  <a:rPr lang="en-US" altLang="zh-TW" i="1">
                                    <a:latin typeface="Cambria Math" panose="02040503050406030204" pitchFamily="18" charset="0"/>
                                  </a:rPr>
                                </m:ctrlPr>
                              </m:dPr>
                              <m:e>
                                <m:r>
                                  <m:rPr>
                                    <m:sty m:val="p"/>
                                  </m:rPr>
                                  <a:rPr lang="el-GR" altLang="zh-TW" i="1">
                                    <a:latin typeface="Cambria Math" panose="02040503050406030204" pitchFamily="18" charset="0"/>
                                    <a:ea typeface="Cambria Math" panose="02040503050406030204" pitchFamily="18" charset="0"/>
                                  </a:rPr>
                                  <m:t>Θ</m:t>
                                </m:r>
                              </m:e>
                            </m:d>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𝑃</m:t>
                            </m:r>
                            <m:d>
                              <m:dPr>
                                <m:ctrlPr>
                                  <a:rPr lang="en-US" altLang="zh-TW" i="1">
                                    <a:latin typeface="Cambria Math" panose="02040503050406030204" pitchFamily="18" charset="0"/>
                                  </a:rPr>
                                </m:ctrlPr>
                              </m:dPr>
                              <m:e>
                                <m:r>
                                  <m:rPr>
                                    <m:sty m:val="p"/>
                                  </m:rPr>
                                  <a:rPr lang="el-GR" altLang="zh-TW" i="1">
                                    <a:latin typeface="Cambria Math" panose="02040503050406030204" pitchFamily="18" charset="0"/>
                                    <a:ea typeface="Cambria Math" panose="02040503050406030204" pitchFamily="18" charset="0"/>
                                  </a:rPr>
                                  <m:t>Θ</m:t>
                                </m:r>
                              </m:e>
                            </m:d>
                          </m:e>
                        </m:mr>
                        <m:mr>
                          <m:e>
                            <m:f>
                              <m:fPr>
                                <m:ctrlPr>
                                  <a:rPr lang="en-US" altLang="zh-TW" i="1">
                                    <a:latin typeface="Cambria Math" panose="02040503050406030204" pitchFamily="18" charset="0"/>
                                  </a:rPr>
                                </m:ctrlPr>
                              </m:fPr>
                              <m:num>
                                <m:r>
                                  <a:rPr lang="zh-TW" altLang="en-US" i="1">
                                    <a:latin typeface="Cambria Math" panose="02040503050406030204" pitchFamily="18" charset="0"/>
                                  </a:rPr>
                                  <m:t>𝜕</m:t>
                                </m:r>
                              </m:num>
                              <m:den>
                                <m:r>
                                  <a:rPr lang="zh-TW" altLang="en-US"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𝑦</m:t>
                                    </m:r>
                                  </m:e>
                                  <m:sub>
                                    <m:sSup>
                                      <m:sSupPr>
                                        <m:ctrlPr>
                                          <a:rPr lang="en-US" altLang="zh-TW" i="1">
                                            <a:latin typeface="Cambria Math" panose="02040503050406030204" pitchFamily="18" charset="0"/>
                                          </a:rPr>
                                        </m:ctrlPr>
                                      </m:sSupPr>
                                      <m:e>
                                        <m:r>
                                          <a:rPr lang="en-US" altLang="zh-TW" i="1">
                                            <a:latin typeface="Cambria Math" panose="02040503050406030204" pitchFamily="18" charset="0"/>
                                          </a:rPr>
                                          <m:t>𝑡</m:t>
                                        </m:r>
                                      </m:e>
                                      <m:sup>
                                        <m:r>
                                          <a:rPr lang="en-US" altLang="zh-TW" i="1">
                                            <a:latin typeface="Cambria Math" panose="02040503050406030204" pitchFamily="18" charset="0"/>
                                          </a:rPr>
                                          <m:t>∗</m:t>
                                        </m:r>
                                      </m:sup>
                                    </m:sSup>
                                  </m:sub>
                                </m:sSub>
                              </m:den>
                            </m:f>
                            <m:r>
                              <a:rPr lang="en-US" altLang="zh-TW" i="1">
                                <a:latin typeface="Cambria Math" panose="02040503050406030204" pitchFamily="18" charset="0"/>
                              </a:rPr>
                              <m:t>𝑂</m:t>
                            </m:r>
                            <m:d>
                              <m:dPr>
                                <m:ctrlPr>
                                  <a:rPr lang="en-US" altLang="zh-TW" i="1">
                                    <a:latin typeface="Cambria Math" panose="02040503050406030204" pitchFamily="18" charset="0"/>
                                  </a:rPr>
                                </m:ctrlPr>
                              </m:dPr>
                              <m:e>
                                <m:r>
                                  <m:rPr>
                                    <m:sty m:val="p"/>
                                  </m:rPr>
                                  <a:rPr lang="el-GR" altLang="zh-TW" i="1">
                                    <a:latin typeface="Cambria Math" panose="02040503050406030204" pitchFamily="18" charset="0"/>
                                    <a:ea typeface="Cambria Math" panose="02040503050406030204" pitchFamily="18" charset="0"/>
                                  </a:rPr>
                                  <m:t>Θ</m:t>
                                </m:r>
                              </m:e>
                            </m:d>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𝑃</m:t>
                            </m:r>
                            <m:d>
                              <m:dPr>
                                <m:ctrlPr>
                                  <a:rPr lang="en-US" altLang="zh-TW" i="1">
                                    <a:latin typeface="Cambria Math" panose="02040503050406030204" pitchFamily="18" charset="0"/>
                                  </a:rPr>
                                </m:ctrlPr>
                              </m:dPr>
                              <m:e>
                                <m:r>
                                  <m:rPr>
                                    <m:sty m:val="p"/>
                                  </m:rPr>
                                  <a:rPr lang="el-GR" altLang="zh-TW" i="1">
                                    <a:latin typeface="Cambria Math" panose="02040503050406030204" pitchFamily="18" charset="0"/>
                                    <a:ea typeface="Cambria Math" panose="02040503050406030204" pitchFamily="18" charset="0"/>
                                  </a:rPr>
                                  <m:t>Θ</m:t>
                                </m:r>
                              </m:e>
                            </m:d>
                          </m:e>
                        </m:mr>
                      </m:m>
                    </m:oMath>
                  </m:oMathPara>
                </a14:m>
                <a:endParaRPr lang="zh-TW" altLang="en-US" dirty="0"/>
              </a:p>
            </p:txBody>
          </p:sp>
        </mc:Choice>
        <mc:Fallback xmlns="">
          <p:sp>
            <p:nvSpPr>
              <p:cNvPr id="3" name="備忘稿版面配置區 2"/>
              <p:cNvSpPr>
                <a:spLocks noGrp="1"/>
              </p:cNvSpPr>
              <p:nvPr>
                <p:ph type="body" idx="1"/>
              </p:nvPr>
            </p:nvSpPr>
            <p:spPr/>
            <p:txBody>
              <a:bodyPr/>
              <a:lstStyle/>
              <a:p>
                <a:r>
                  <a:rPr lang="en-US" altLang="zh-TW" i="0" smtClean="0">
                    <a:latin typeface="Cambria Math" panose="02040503050406030204" pitchFamily="18" charset="0"/>
                  </a:rPr>
                  <a:t>■8(</a:t>
                </a:r>
                <a:r>
                  <a:rPr lang="zh-TW" altLang="en-US" i="0" smtClean="0">
                    <a:latin typeface="Cambria Math" panose="02040503050406030204" pitchFamily="18" charset="0"/>
                  </a:rPr>
                  <a:t>𝜕</a:t>
                </a:r>
                <a:r>
                  <a:rPr lang="en-US" altLang="zh-TW" i="0" smtClean="0">
                    <a:latin typeface="Cambria Math" panose="02040503050406030204" pitchFamily="18" charset="0"/>
                  </a:rPr>
                  <a:t>/(</a:t>
                </a:r>
                <a:r>
                  <a:rPr lang="zh-TW" altLang="en-US" i="0" smtClean="0">
                    <a:latin typeface="Cambria Math" panose="02040503050406030204" pitchFamily="18" charset="0"/>
                  </a:rPr>
                  <a:t>𝜕</a:t>
                </a:r>
                <a:r>
                  <a:rPr lang="en-US" altLang="zh-TW" i="0">
                    <a:latin typeface="Cambria Math" panose="02040503050406030204" pitchFamily="18" charset="0"/>
                  </a:rPr>
                  <a:t>𝑥_(𝑡^∗ ) </a:t>
                </a:r>
                <a:r>
                  <a:rPr lang="en-US" altLang="zh-TW" i="0" smtClean="0">
                    <a:latin typeface="Cambria Math" panose="02040503050406030204" pitchFamily="18" charset="0"/>
                  </a:rPr>
                  <a:t>)</a:t>
                </a:r>
                <a:r>
                  <a:rPr lang="en-US" altLang="zh-TW" i="0">
                    <a:latin typeface="Cambria Math" panose="02040503050406030204" pitchFamily="18" charset="0"/>
                  </a:rPr>
                  <a:t> 𝑂(</a:t>
                </a:r>
                <a:r>
                  <a:rPr lang="el-GR" altLang="zh-TW" i="0">
                    <a:latin typeface="Cambria Math" panose="02040503050406030204" pitchFamily="18" charset="0"/>
                    <a:ea typeface="Cambria Math" panose="02040503050406030204" pitchFamily="18" charset="0"/>
                  </a:rPr>
                  <a:t>Θ)</a:t>
                </a:r>
                <a:r>
                  <a:rPr lang="en-US" altLang="zh-TW" i="0">
                    <a:latin typeface="Cambria Math" panose="02040503050406030204" pitchFamily="18" charset="0"/>
                    <a:ea typeface="Cambria Math" panose="02040503050406030204" pitchFamily="18" charset="0"/>
                  </a:rPr>
                  <a:t>+</a:t>
                </a:r>
                <a:r>
                  <a:rPr lang="en-US" altLang="zh-TW" i="0">
                    <a:latin typeface="Cambria Math" panose="02040503050406030204" pitchFamily="18" charset="0"/>
                  </a:rPr>
                  <a:t>𝑃(</a:t>
                </a:r>
                <a:r>
                  <a:rPr lang="el-GR" altLang="zh-TW" i="0">
                    <a:latin typeface="Cambria Math" panose="02040503050406030204" pitchFamily="18" charset="0"/>
                    <a:ea typeface="Cambria Math" panose="02040503050406030204" pitchFamily="18" charset="0"/>
                  </a:rPr>
                  <a:t>Θ)@</a:t>
                </a:r>
                <a:r>
                  <a:rPr lang="zh-TW" altLang="en-US" i="0">
                    <a:latin typeface="Cambria Math" panose="02040503050406030204" pitchFamily="18" charset="0"/>
                  </a:rPr>
                  <a:t>𝜕</a:t>
                </a:r>
                <a:r>
                  <a:rPr lang="en-US" altLang="zh-TW" i="0">
                    <a:latin typeface="Cambria Math" panose="02040503050406030204" pitchFamily="18" charset="0"/>
                  </a:rPr>
                  <a:t>/(</a:t>
                </a:r>
                <a:r>
                  <a:rPr lang="zh-TW" altLang="en-US" i="0">
                    <a:latin typeface="Cambria Math" panose="02040503050406030204" pitchFamily="18" charset="0"/>
                  </a:rPr>
                  <a:t>𝜕</a:t>
                </a:r>
                <a:r>
                  <a:rPr lang="en-US" altLang="zh-TW" b="0" i="0" smtClean="0">
                    <a:latin typeface="Cambria Math" panose="02040503050406030204" pitchFamily="18" charset="0"/>
                  </a:rPr>
                  <a:t>𝑦</a:t>
                </a:r>
                <a:r>
                  <a:rPr lang="en-US" altLang="zh-TW" b="0" i="0">
                    <a:latin typeface="Cambria Math" panose="02040503050406030204" pitchFamily="18" charset="0"/>
                  </a:rPr>
                  <a:t>_(</a:t>
                </a:r>
                <a:r>
                  <a:rPr lang="en-US" altLang="zh-TW" i="0">
                    <a:latin typeface="Cambria Math" panose="02040503050406030204" pitchFamily="18" charset="0"/>
                  </a:rPr>
                  <a:t>𝑡^∗ ) ) 𝑂(</a:t>
                </a:r>
                <a:r>
                  <a:rPr lang="el-GR" altLang="zh-TW" i="0">
                    <a:latin typeface="Cambria Math" panose="02040503050406030204" pitchFamily="18" charset="0"/>
                    <a:ea typeface="Cambria Math" panose="02040503050406030204" pitchFamily="18" charset="0"/>
                  </a:rPr>
                  <a:t>Θ)</a:t>
                </a:r>
                <a:r>
                  <a:rPr lang="en-US" altLang="zh-TW" i="0">
                    <a:latin typeface="Cambria Math" panose="02040503050406030204" pitchFamily="18" charset="0"/>
                    <a:ea typeface="Cambria Math" panose="02040503050406030204" pitchFamily="18" charset="0"/>
                  </a:rPr>
                  <a:t>+</a:t>
                </a:r>
                <a:r>
                  <a:rPr lang="en-US" altLang="zh-TW" i="0">
                    <a:latin typeface="Cambria Math" panose="02040503050406030204" pitchFamily="18" charset="0"/>
                  </a:rPr>
                  <a:t>𝑃(</a:t>
                </a:r>
                <a:r>
                  <a:rPr lang="el-GR" altLang="zh-TW" i="0">
                    <a:latin typeface="Cambria Math" panose="02040503050406030204" pitchFamily="18" charset="0"/>
                    <a:ea typeface="Cambria Math" panose="02040503050406030204" pitchFamily="18" charset="0"/>
                  </a:rPr>
                  <a:t>Θ) )</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9</a:t>
            </a:fld>
            <a:endParaRPr lang="zh-TW" altLang="en-US"/>
          </a:p>
        </p:txBody>
      </p:sp>
    </p:spTree>
    <p:extLst>
      <p:ext uri="{BB962C8B-B14F-4D97-AF65-F5344CB8AC3E}">
        <p14:creationId xmlns:p14="http://schemas.microsoft.com/office/powerpoint/2010/main" val="1149817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amplitude contrast, A, is defined to be constrained between 0 and 1, but under most circumstances it is closer to 0. The CTFFIND online</a:t>
            </a:r>
          </a:p>
          <a:p>
            <a:r>
              <a:rPr lang="en-US" altLang="zh-TW" sz="1200" b="0" i="0" u="none" strike="noStrike" kern="1200" baseline="0" dirty="0" smtClean="0">
                <a:solidFill>
                  <a:schemeClr val="tx1"/>
                </a:solidFill>
                <a:latin typeface="+mn-lt"/>
                <a:ea typeface="+mn-ea"/>
                <a:cs typeface="+mn-cs"/>
              </a:rPr>
              <a:t>documentation recommends values of 0.07 for vitreous ice samples and 0.15 for negatively-stained samples</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18</a:t>
            </a:fld>
            <a:endParaRPr lang="zh-TW" altLang="en-US"/>
          </a:p>
        </p:txBody>
      </p:sp>
    </p:spTree>
    <p:extLst>
      <p:ext uri="{BB962C8B-B14F-4D97-AF65-F5344CB8AC3E}">
        <p14:creationId xmlns:p14="http://schemas.microsoft.com/office/powerpoint/2010/main" val="464215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Reduce noise</a:t>
            </a:r>
          </a:p>
          <a:p>
            <a:endParaRPr lang="en-US" altLang="zh-TW" dirty="0" smtClean="0"/>
          </a:p>
          <a:p>
            <a:r>
              <a:rPr lang="en-US" altLang="zh-TW" dirty="0" smtClean="0"/>
              <a:t>Estimate ramp</a:t>
            </a:r>
          </a:p>
          <a:p>
            <a:endParaRPr lang="en-US" altLang="zh-TW" dirty="0" smtClean="0"/>
          </a:p>
          <a:p>
            <a:r>
              <a:rPr lang="en-US" altLang="zh-TW" dirty="0" smtClean="0"/>
              <a:t>Phase plate</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19</a:t>
            </a:fld>
            <a:endParaRPr lang="zh-TW" altLang="en-US"/>
          </a:p>
        </p:txBody>
      </p:sp>
    </p:spTree>
    <p:extLst>
      <p:ext uri="{BB962C8B-B14F-4D97-AF65-F5344CB8AC3E}">
        <p14:creationId xmlns:p14="http://schemas.microsoft.com/office/powerpoint/2010/main" val="2524971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矩形 3"/>
          <p:cNvSpPr/>
          <p:nvPr/>
        </p:nvSpPr>
        <p:spPr>
          <a:xfrm>
            <a:off x="1206500" y="3648080"/>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矩形 5"/>
          <p:cNvSpPr/>
          <p:nvPr/>
        </p:nvSpPr>
        <p:spPr>
          <a:xfrm>
            <a:off x="1206500" y="3648080"/>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8" name="標題 7"/>
          <p:cNvSpPr>
            <a:spLocks noGrp="1"/>
          </p:cNvSpPr>
          <p:nvPr>
            <p:ph type="ctrTitle"/>
          </p:nvPr>
        </p:nvSpPr>
        <p:spPr>
          <a:xfrm>
            <a:off x="1625600" y="3886200"/>
            <a:ext cx="9144000" cy="990600"/>
          </a:xfrm>
        </p:spPr>
        <p:txBody>
          <a:bodyPr anchor="t"/>
          <a:lstStyle>
            <a:lvl1pPr algn="r">
              <a:defRPr sz="3200">
                <a:solidFill>
                  <a:schemeClr val="tx1"/>
                </a:solidFill>
              </a:defRPr>
            </a:lvl1pPr>
          </a:lstStyle>
          <a:p>
            <a:r>
              <a:rPr lang="zh-TW" altLang="en-US" dirty="0" smtClean="0"/>
              <a:t>按一下以編輯母片標題樣式</a:t>
            </a:r>
            <a:endParaRPr lang="en-US" dirty="0"/>
          </a:p>
        </p:txBody>
      </p:sp>
      <p:sp>
        <p:nvSpPr>
          <p:cNvPr id="9" name="副標題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smtClean="0"/>
              <a:t>按一下以編輯母片副標題樣式</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6" name="五角星形 5"/>
          <p:cNvSpPr/>
          <p:nvPr userDrawn="1"/>
        </p:nvSpPr>
        <p:spPr>
          <a:xfrm>
            <a:off x="9256184" y="6400800"/>
            <a:ext cx="304800" cy="228600"/>
          </a:xfrm>
          <a:prstGeom prst="star5">
            <a:avLst/>
          </a:prstGeom>
          <a:solidFill>
            <a:schemeClr val="accent4">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dirty="0">
              <a:solidFill>
                <a:srgbClr val="FFC000"/>
              </a:solidFill>
            </a:endParaRPr>
          </a:p>
        </p:txBody>
      </p:sp>
      <p:pic>
        <p:nvPicPr>
          <p:cNvPr id="7"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8" name="標題 1"/>
          <p:cNvSpPr txBox="1">
            <a:spLocks/>
          </p:cNvSpPr>
          <p:nvPr userDrawn="1"/>
        </p:nvSpPr>
        <p:spPr>
          <a:xfrm rot="19594117">
            <a:off x="3295654" y="3041650"/>
            <a:ext cx="4703233" cy="1009650"/>
          </a:xfrm>
          <a:prstGeom prst="rect">
            <a:avLst/>
          </a:prstGeom>
        </p:spPr>
        <p:txBody>
          <a:bodyPr anchor="b"/>
          <a:lstStyle/>
          <a:p>
            <a:pPr algn="ctr" fontAlgn="auto">
              <a:spcAft>
                <a:spcPts val="0"/>
              </a:spcAft>
              <a:defRPr/>
            </a:pPr>
            <a:r>
              <a:rPr kumimoji="0" lang="en-US" altLang="zh-TW"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rPr>
              <a:t>ST☆R</a:t>
            </a:r>
            <a:endParaRPr kumimoji="0" lang="zh-TW" altLang="en-US"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endParaRPr>
          </a:p>
        </p:txBody>
      </p:sp>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9" name="日期版面配置區 3"/>
          <p:cNvSpPr>
            <a:spLocks noGrp="1"/>
          </p:cNvSpPr>
          <p:nvPr>
            <p:ph type="dt" sz="half" idx="10"/>
          </p:nvPr>
        </p:nvSpPr>
        <p:spPr>
          <a:xfrm>
            <a:off x="8534404" y="6356355"/>
            <a:ext cx="3052233" cy="365125"/>
          </a:xfrm>
          <a:prstGeom prst="rect">
            <a:avLst/>
          </a:prstGeom>
        </p:spPr>
        <p:txBody>
          <a:bodyPr/>
          <a:lstStyle>
            <a:lvl1pPr>
              <a:defRPr/>
            </a:lvl1pPr>
          </a:lstStyle>
          <a:p>
            <a:pPr>
              <a:defRPr/>
            </a:pPr>
            <a:endParaRPr lang="en-US"/>
          </a:p>
        </p:txBody>
      </p:sp>
      <p:sp>
        <p:nvSpPr>
          <p:cNvPr id="11" name="投影片編號版面配置區 5"/>
          <p:cNvSpPr>
            <a:spLocks noGrp="1"/>
          </p:cNvSpPr>
          <p:nvPr>
            <p:ph type="sldNum" sz="quarter" idx="12"/>
          </p:nvPr>
        </p:nvSpPr>
        <p:spPr/>
        <p:txBody>
          <a:bodyPr/>
          <a:lstStyle>
            <a:lvl1pPr>
              <a:defRPr/>
            </a:lvl1pPr>
          </a:lstStyle>
          <a:p>
            <a:pPr>
              <a:defRPr/>
            </a:pPr>
            <a:fld id="{43DF85D4-5936-4E22-81D2-6B3800489B1B}"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4" name="直線接點 3"/>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5" name="等腰三角形 4"/>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直線接點 5"/>
          <p:cNvSpPr>
            <a:spLocks noChangeShapeType="1"/>
          </p:cNvSpPr>
          <p:nvPr/>
        </p:nvSpPr>
        <p:spPr bwMode="auto">
          <a:xfrm rot="5400000">
            <a:off x="5816074"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2" name="直排標題 1"/>
          <p:cNvSpPr>
            <a:spLocks noGrp="1"/>
          </p:cNvSpPr>
          <p:nvPr>
            <p:ph type="title" orient="vert"/>
          </p:nvPr>
        </p:nvSpPr>
        <p:spPr>
          <a:xfrm>
            <a:off x="8839200" y="274643"/>
            <a:ext cx="2743200" cy="5851525"/>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609600" y="274643"/>
            <a:ext cx="8026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日期版面配置區 3"/>
          <p:cNvSpPr>
            <a:spLocks noGrp="1"/>
          </p:cNvSpPr>
          <p:nvPr>
            <p:ph type="dt" sz="half" idx="10"/>
          </p:nvPr>
        </p:nvSpPr>
        <p:spPr>
          <a:xfrm>
            <a:off x="8534404" y="6356355"/>
            <a:ext cx="3052233" cy="365125"/>
          </a:xfrm>
          <a:prstGeom prst="rect">
            <a:avLst/>
          </a:prstGeom>
        </p:spPr>
        <p:txBody>
          <a:bodyPr/>
          <a:lstStyle>
            <a:lvl1pPr>
              <a:defRPr/>
            </a:lvl1pPr>
          </a:lstStyle>
          <a:p>
            <a:pPr>
              <a:defRPr/>
            </a:pPr>
            <a:endParaRPr lang="zh-TW" altLang="en-US"/>
          </a:p>
        </p:txBody>
      </p:sp>
      <p:sp>
        <p:nvSpPr>
          <p:cNvPr id="8" name="頁尾版面配置區 4"/>
          <p:cNvSpPr>
            <a:spLocks noGrp="1"/>
          </p:cNvSpPr>
          <p:nvPr>
            <p:ph type="ftr" sz="quarter" idx="11"/>
          </p:nvPr>
        </p:nvSpPr>
        <p:spPr>
          <a:xfrm>
            <a:off x="3865033" y="6356355"/>
            <a:ext cx="4673600" cy="365125"/>
          </a:xfrm>
          <a:prstGeom prst="rect">
            <a:avLst/>
          </a:prstGeom>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2B848C84-D8CC-4DB7-BF23-609816B95A93}"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頁尾版面配置區 5"/>
          <p:cNvSpPr txBox="1">
            <a:spLocks/>
          </p:cNvSpPr>
          <p:nvPr userDrawn="1"/>
        </p:nvSpPr>
        <p:spPr>
          <a:xfrm>
            <a:off x="8572504" y="6357938"/>
            <a:ext cx="2402417" cy="366712"/>
          </a:xfrm>
          <a:prstGeom prst="rect">
            <a:avLst/>
          </a:prstGeom>
        </p:spPr>
        <p:txBody>
          <a:bodyPr/>
          <a:lstStyle/>
          <a:p>
            <a:pPr algn="r" fontAlgn="auto">
              <a:spcBef>
                <a:spcPts val="0"/>
              </a:spcBef>
              <a:spcAft>
                <a:spcPts val="0"/>
              </a:spcAft>
              <a:defRPr/>
            </a:pPr>
            <a:endParaRPr kumimoji="0" lang="en-US" dirty="0">
              <a:solidFill>
                <a:srgbClr val="E85E68"/>
              </a:solidFill>
              <a:latin typeface="Brush Script MT" pitchFamily="66" charset="0"/>
              <a:ea typeface="STXingkai" pitchFamily="2" charset="-122"/>
            </a:endParaRPr>
          </a:p>
        </p:txBody>
      </p:sp>
      <p:sp>
        <p:nvSpPr>
          <p:cNvPr id="2" name="標題 1"/>
          <p:cNvSpPr>
            <a:spLocks noGrp="1"/>
          </p:cNvSpPr>
          <p:nvPr>
            <p:ph type="title"/>
          </p:nvPr>
        </p:nvSpPr>
        <p:spPr/>
        <p:txBody>
          <a:bodyPr/>
          <a:lstStyle>
            <a:lvl1pPr>
              <a:defRPr baseline="0">
                <a:solidFill>
                  <a:schemeClr val="accent4">
                    <a:lumMod val="50000"/>
                  </a:schemeClr>
                </a:solidFill>
                <a:latin typeface="+mj-lt"/>
              </a:defRPr>
            </a:lvl1pPr>
          </a:lstStyle>
          <a:p>
            <a:r>
              <a:rPr lang="zh-TW" altLang="en-US" dirty="0" smtClean="0"/>
              <a:t>按一下以編輯母片標題樣式</a:t>
            </a:r>
            <a:endParaRPr lang="en-US" dirty="0"/>
          </a:p>
        </p:txBody>
      </p:sp>
      <p:sp>
        <p:nvSpPr>
          <p:cNvPr id="8" name="內容版面配置區 7"/>
          <p:cNvSpPr>
            <a:spLocks noGrp="1"/>
          </p:cNvSpPr>
          <p:nvPr>
            <p:ph sz="quarter" idx="1"/>
          </p:nvPr>
        </p:nvSpPr>
        <p:spPr>
          <a:xfrm>
            <a:off x="609600" y="1219200"/>
            <a:ext cx="10972800" cy="4937760"/>
          </a:xfrm>
        </p:spPr>
        <p:txBody>
          <a:bodyPr/>
          <a:lstStyle>
            <a:lvl1pPr>
              <a:defRPr>
                <a:latin typeface="+mn-lt"/>
              </a:defRPr>
            </a:lvl1pPr>
            <a:lvl2pPr>
              <a:defRPr sz="2200">
                <a:solidFill>
                  <a:schemeClr val="bg2">
                    <a:lumMod val="50000"/>
                  </a:schemeClr>
                </a:solidFill>
                <a:latin typeface="+mn-lt"/>
              </a:defRPr>
            </a:lvl2pPr>
            <a:lvl3pPr>
              <a:defRPr>
                <a:solidFill>
                  <a:schemeClr val="bg1">
                    <a:lumMod val="50000"/>
                  </a:schemeClr>
                </a:solidFill>
                <a:latin typeface="+mn-lt"/>
              </a:defRPr>
            </a:lvl3pPr>
            <a:lvl4pPr>
              <a:defRPr>
                <a:latin typeface="+mn-lt"/>
              </a:defRPr>
            </a:lvl4pPr>
            <a:lvl5pPr>
              <a:defRPr>
                <a:latin typeface="+mn-lt"/>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7" name="投影片編號版面配置區 5"/>
          <p:cNvSpPr>
            <a:spLocks noGrp="1"/>
          </p:cNvSpPr>
          <p:nvPr>
            <p:ph type="sldNum" sz="quarter" idx="11"/>
          </p:nvPr>
        </p:nvSpPr>
        <p:spPr/>
        <p:txBody>
          <a:bodyPr/>
          <a:lstStyle>
            <a:lvl1pPr>
              <a:defRPr/>
            </a:lvl1pPr>
          </a:lstStyle>
          <a:p>
            <a:pPr>
              <a:defRPr/>
            </a:pPr>
            <a:fld id="{A8811E32-B9A0-4C06-A644-818AE0A5CA07}" type="slidenum">
              <a:rPr lang="zh-TW" altLang="en-US"/>
              <a:pPr>
                <a:defRPr/>
              </a:pPr>
              <a:t>‹#›</a:t>
            </a:fld>
            <a:endParaRPr lang="zh-TW"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1">
        <a:schemeClr val="bg1"/>
      </p:bgRef>
    </p:bg>
    <p:spTree>
      <p:nvGrpSpPr>
        <p:cNvPr id="1" name=""/>
        <p:cNvGrpSpPr/>
        <p:nvPr/>
      </p:nvGrpSpPr>
      <p:grpSpPr>
        <a:xfrm>
          <a:off x="0" y="0"/>
          <a:ext cx="0" cy="0"/>
          <a:chOff x="0" y="0"/>
          <a:chExt cx="0" cy="0"/>
        </a:xfrm>
      </p:grpSpPr>
      <p:sp>
        <p:nvSpPr>
          <p:cNvPr id="4" name="矩形 3"/>
          <p:cNvSpPr/>
          <p:nvPr/>
        </p:nvSpPr>
        <p:spPr>
          <a:xfrm>
            <a:off x="1219200" y="2819405"/>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a:xfrm>
            <a:off x="1219200" y="2819405"/>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1625600" y="2971800"/>
            <a:ext cx="9144000" cy="1066800"/>
          </a:xfrm>
        </p:spPr>
        <p:txBody>
          <a:bodyPr anchor="t"/>
          <a:lstStyle>
            <a:lvl1pPr algn="r">
              <a:buNone/>
              <a:defRPr sz="3200" b="0" cap="none" baseline="0"/>
            </a:lvl1pPr>
          </a:lstStyle>
          <a:p>
            <a:r>
              <a:rPr lang="zh-TW" altLang="en-US" dirty="0" smtClean="0"/>
              <a:t>按一下以編輯母片標題樣式</a:t>
            </a:r>
            <a:endParaRPr lang="en-US" dirty="0"/>
          </a:p>
        </p:txBody>
      </p:sp>
      <p:sp>
        <p:nvSpPr>
          <p:cNvPr id="3" name="文字版面配置區 2"/>
          <p:cNvSpPr>
            <a:spLocks noGrp="1"/>
          </p:cNvSpPr>
          <p:nvPr>
            <p:ph type="body" idx="1"/>
          </p:nvPr>
        </p:nvSpPr>
        <p:spPr>
          <a:xfrm>
            <a:off x="1727200" y="4267200"/>
            <a:ext cx="90424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dirty="0" smtClean="0"/>
              <a:t>按一下以編輯母片文字樣式</a:t>
            </a:r>
          </a:p>
        </p:txBody>
      </p:sp>
      <p:sp>
        <p:nvSpPr>
          <p:cNvPr id="6" name="日期版面配置區 3"/>
          <p:cNvSpPr>
            <a:spLocks noGrp="1"/>
          </p:cNvSpPr>
          <p:nvPr>
            <p:ph type="dt" sz="half" idx="10"/>
          </p:nvPr>
        </p:nvSpPr>
        <p:spPr>
          <a:xfrm>
            <a:off x="8534400" y="6354763"/>
            <a:ext cx="3048000" cy="366712"/>
          </a:xfrm>
          <a:prstGeom prst="rect">
            <a:avLst/>
          </a:prstGeom>
        </p:spPr>
        <p:txBody>
          <a:bodyPr/>
          <a:lstStyle>
            <a:lvl1pPr>
              <a:defRPr/>
            </a:lvl1pPr>
          </a:lstStyle>
          <a:p>
            <a:pPr>
              <a:defRPr/>
            </a:pPr>
            <a:endParaRPr lang="zh-TW" altLang="en-US"/>
          </a:p>
        </p:txBody>
      </p:sp>
      <p:sp>
        <p:nvSpPr>
          <p:cNvPr id="7" name="頁尾版面配置區 4"/>
          <p:cNvSpPr>
            <a:spLocks noGrp="1"/>
          </p:cNvSpPr>
          <p:nvPr>
            <p:ph type="ftr" sz="quarter" idx="11"/>
          </p:nvPr>
        </p:nvSpPr>
        <p:spPr>
          <a:xfrm>
            <a:off x="3865033" y="6354763"/>
            <a:ext cx="4633384" cy="366712"/>
          </a:xfrm>
          <a:prstGeom prst="rect">
            <a:avLst/>
          </a:prstGeom>
        </p:spPr>
        <p:txBody>
          <a:bodyPr/>
          <a:lstStyle>
            <a:lvl1pPr>
              <a:defRPr/>
            </a:lvl1pPr>
          </a:lstStyle>
          <a:p>
            <a:pPr>
              <a:defRPr/>
            </a:pPr>
            <a:endParaRPr lang="zh-TW" altLang="en-US"/>
          </a:p>
        </p:txBody>
      </p:sp>
      <p:sp>
        <p:nvSpPr>
          <p:cNvPr id="8" name="投影片編號版面配置區 5"/>
          <p:cNvSpPr>
            <a:spLocks noGrp="1"/>
          </p:cNvSpPr>
          <p:nvPr>
            <p:ph type="sldNum" sz="quarter" idx="12"/>
          </p:nvPr>
        </p:nvSpPr>
        <p:spPr>
          <a:xfrm>
            <a:off x="1426637" y="6354763"/>
            <a:ext cx="2027767" cy="366712"/>
          </a:xfrm>
        </p:spPr>
        <p:txBody>
          <a:bodyPr/>
          <a:lstStyle>
            <a:lvl1pPr>
              <a:defRPr/>
            </a:lvl1pPr>
          </a:lstStyle>
          <a:p>
            <a:pPr>
              <a:defRPr/>
            </a:pPr>
            <a:fld id="{C7A2454C-91E5-41D3-888B-2251DD37D6CE}" type="slidenum">
              <a:rPr lang="zh-TW" altLang="en-US"/>
              <a:pPr>
                <a:defRPr/>
              </a:pPr>
              <a:t>‹#›</a:t>
            </a:fld>
            <a:endParaRPr lang="zh-TW"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2" name="標題 1"/>
          <p:cNvSpPr>
            <a:spLocks noGrp="1"/>
          </p:cNvSpPr>
          <p:nvPr>
            <p:ph type="title"/>
          </p:nvPr>
        </p:nvSpPr>
        <p:spPr>
          <a:xfrm>
            <a:off x="609600" y="228600"/>
            <a:ext cx="10972800" cy="914400"/>
          </a:xfrm>
        </p:spPr>
        <p:txBody>
          <a:bodyPr/>
          <a:lstStyle/>
          <a:p>
            <a:r>
              <a:rPr lang="zh-TW" altLang="en-US" dirty="0" smtClean="0"/>
              <a:t>按一下以編輯母片標題樣式</a:t>
            </a:r>
            <a:endParaRPr lang="en-US" dirty="0"/>
          </a:p>
        </p:txBody>
      </p:sp>
      <p:sp>
        <p:nvSpPr>
          <p:cNvPr id="9" name="內容版面配置區 8"/>
          <p:cNvSpPr>
            <a:spLocks noGrp="1"/>
          </p:cNvSpPr>
          <p:nvPr>
            <p:ph sz="quarter" idx="1"/>
          </p:nvPr>
        </p:nvSpPr>
        <p:spPr>
          <a:xfrm>
            <a:off x="609600" y="1219200"/>
            <a:ext cx="5388864" cy="49377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1" name="內容版面配置區 10"/>
          <p:cNvSpPr>
            <a:spLocks noGrp="1"/>
          </p:cNvSpPr>
          <p:nvPr>
            <p:ph sz="quarter" idx="2"/>
          </p:nvPr>
        </p:nvSpPr>
        <p:spPr>
          <a:xfrm>
            <a:off x="6176264" y="1216152"/>
            <a:ext cx="5388864" cy="4937760"/>
          </a:xfrm>
        </p:spPr>
        <p:txBody>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24" name="投影片編號版面配置區 6"/>
          <p:cNvSpPr>
            <a:spLocks noGrp="1"/>
          </p:cNvSpPr>
          <p:nvPr>
            <p:ph type="sldNum" sz="quarter" idx="12"/>
          </p:nvPr>
        </p:nvSpPr>
        <p:spPr/>
        <p:txBody>
          <a:bodyPr/>
          <a:lstStyle>
            <a:lvl1pPr>
              <a:defRPr/>
            </a:lvl1pPr>
          </a:lstStyle>
          <a:p>
            <a:pPr>
              <a:defRPr/>
            </a:pPr>
            <a:fld id="{E3A87B14-C52E-4E08-A147-B2E23833E681}"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609600" y="1285875"/>
            <a:ext cx="5386917"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文字版面配置區 3"/>
          <p:cNvSpPr>
            <a:spLocks noGrp="1"/>
          </p:cNvSpPr>
          <p:nvPr>
            <p:ph type="body" sz="half" idx="3"/>
          </p:nvPr>
        </p:nvSpPr>
        <p:spPr>
          <a:xfrm>
            <a:off x="6197604" y="1295400"/>
            <a:ext cx="5389033"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11" name="內容版面配置區 10"/>
          <p:cNvSpPr>
            <a:spLocks noGrp="1"/>
          </p:cNvSpPr>
          <p:nvPr>
            <p:ph sz="quarter" idx="2"/>
          </p:nvPr>
        </p:nvSpPr>
        <p:spPr>
          <a:xfrm>
            <a:off x="609600" y="2133600"/>
            <a:ext cx="5384800" cy="40386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3" name="內容版面配置區 12"/>
          <p:cNvSpPr>
            <a:spLocks noGrp="1"/>
          </p:cNvSpPr>
          <p:nvPr>
            <p:ph sz="quarter" idx="4"/>
          </p:nvPr>
        </p:nvSpPr>
        <p:spPr>
          <a:xfrm>
            <a:off x="6197600" y="2133600"/>
            <a:ext cx="5384800" cy="40386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9" name="投影片編號版面配置區 22"/>
          <p:cNvSpPr>
            <a:spLocks noGrp="1"/>
          </p:cNvSpPr>
          <p:nvPr>
            <p:ph type="sldNum" sz="quarter" idx="12"/>
          </p:nvPr>
        </p:nvSpPr>
        <p:spPr/>
        <p:txBody>
          <a:bodyPr/>
          <a:lstStyle>
            <a:lvl1pPr>
              <a:defRPr/>
            </a:lvl1pPr>
          </a:lstStyle>
          <a:p>
            <a:pPr>
              <a:defRPr/>
            </a:pPr>
            <a:fld id="{E19A37A2-BB58-463E-A085-C282F415BF00}" type="slidenum">
              <a:rPr lang="zh-TW" altLang="en-US"/>
              <a:pPr>
                <a:defRPr/>
              </a:pPr>
              <a:t>‹#›</a:t>
            </a:fld>
            <a:endParaRPr lang="zh-TW" altLang="en-US"/>
          </a:p>
        </p:txBody>
      </p:sp>
      <p:sp>
        <p:nvSpPr>
          <p:cNvPr id="12" name="標題 1"/>
          <p:cNvSpPr>
            <a:spLocks noGrp="1"/>
          </p:cNvSpPr>
          <p:nvPr>
            <p:ph type="title"/>
          </p:nvPr>
        </p:nvSpPr>
        <p:spPr>
          <a:xfrm>
            <a:off x="609600" y="152400"/>
            <a:ext cx="10972800" cy="990600"/>
          </a:xfrm>
        </p:spPr>
        <p:txBody>
          <a:bodyPr/>
          <a:lstStyle>
            <a:lvl1pPr>
              <a:defRPr baseline="0">
                <a:solidFill>
                  <a:schemeClr val="accent4">
                    <a:lumMod val="50000"/>
                  </a:schemeClr>
                </a:solidFill>
                <a:latin typeface="Berlin Sans FB Demi" pitchFamily="34" charset="0"/>
              </a:defRPr>
            </a:lvl1pPr>
          </a:lstStyle>
          <a:p>
            <a:r>
              <a:rPr lang="zh-TW" altLang="en-US" dirty="0" smtClean="0"/>
              <a:t>按一下以編輯母片標題樣式</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等腰三角形 2"/>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4" name="日期版面配置區 7"/>
          <p:cNvSpPr txBox="1">
            <a:spLocks/>
          </p:cNvSpPr>
          <p:nvPr userDrawn="1"/>
        </p:nvSpPr>
        <p:spPr>
          <a:xfrm>
            <a:off x="7122585" y="6361118"/>
            <a:ext cx="2116667" cy="365125"/>
          </a:xfrm>
          <a:prstGeom prst="rect">
            <a:avLst/>
          </a:prstGeom>
        </p:spPr>
        <p:txBody>
          <a:bodyPr/>
          <a:lstStyle/>
          <a:p>
            <a:pPr fontAlgn="auto">
              <a:spcBef>
                <a:spcPts val="0"/>
              </a:spcBef>
              <a:spcAft>
                <a:spcPts val="0"/>
              </a:spcAft>
              <a:defRPr/>
            </a:pPr>
            <a:endParaRPr kumimoji="0" lang="en-US" dirty="0">
              <a:solidFill>
                <a:srgbClr val="7030A0"/>
              </a:solidFill>
              <a:latin typeface="+mn-lt"/>
              <a:ea typeface="+mn-ea"/>
            </a:endParaRPr>
          </a:p>
        </p:txBody>
      </p:sp>
      <p:pic>
        <p:nvPicPr>
          <p:cNvPr id="6"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7" name="標題 1"/>
          <p:cNvSpPr txBox="1">
            <a:spLocks/>
          </p:cNvSpPr>
          <p:nvPr userDrawn="1"/>
        </p:nvSpPr>
        <p:spPr>
          <a:xfrm rot="19594117">
            <a:off x="3295654" y="3041650"/>
            <a:ext cx="4703233" cy="1009650"/>
          </a:xfrm>
          <a:prstGeom prst="rect">
            <a:avLst/>
          </a:prstGeom>
        </p:spPr>
        <p:txBody>
          <a:bodyPr anchor="b"/>
          <a:lstStyle/>
          <a:p>
            <a:pPr algn="ctr" fontAlgn="auto">
              <a:spcAft>
                <a:spcPts val="0"/>
              </a:spcAft>
              <a:defRPr/>
            </a:pPr>
            <a:r>
              <a:rPr kumimoji="0" lang="en-US" altLang="zh-TW"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rPr>
              <a:t>ST☆R</a:t>
            </a:r>
            <a:endParaRPr kumimoji="0" lang="zh-TW" altLang="en-US"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endParaRPr>
          </a:p>
        </p:txBody>
      </p:sp>
      <p:sp>
        <p:nvSpPr>
          <p:cNvPr id="2" name="標題 1"/>
          <p:cNvSpPr>
            <a:spLocks noGrp="1"/>
          </p:cNvSpPr>
          <p:nvPr>
            <p:ph type="title"/>
          </p:nvPr>
        </p:nvSpPr>
        <p:spPr>
          <a:xfrm>
            <a:off x="609600" y="228600"/>
            <a:ext cx="10972800" cy="914400"/>
          </a:xfrm>
        </p:spPr>
        <p:txBody>
          <a:bodyPr/>
          <a:lstStyle/>
          <a:p>
            <a:r>
              <a:rPr lang="zh-TW" altLang="en-US" smtClean="0"/>
              <a:t>按一下以編輯母片標題樣式</a:t>
            </a:r>
            <a:endParaRPr lang="en-US"/>
          </a:p>
        </p:txBody>
      </p:sp>
      <p:sp>
        <p:nvSpPr>
          <p:cNvPr id="8" name="日期版面配置區 2"/>
          <p:cNvSpPr>
            <a:spLocks noGrp="1"/>
          </p:cNvSpPr>
          <p:nvPr>
            <p:ph type="dt" sz="half" idx="10"/>
          </p:nvPr>
        </p:nvSpPr>
        <p:spPr>
          <a:xfrm>
            <a:off x="8534404" y="6356355"/>
            <a:ext cx="3052233" cy="365125"/>
          </a:xfrm>
          <a:prstGeom prst="rect">
            <a:avLst/>
          </a:prstGeom>
        </p:spPr>
        <p:txBody>
          <a:bodyPr/>
          <a:lstStyle>
            <a:lvl1pPr>
              <a:defRPr/>
            </a:lvl1pPr>
          </a:lstStyle>
          <a:p>
            <a:pPr>
              <a:defRPr/>
            </a:pPr>
            <a:endParaRPr lang="en-US" dirty="0"/>
          </a:p>
        </p:txBody>
      </p:sp>
      <p:sp>
        <p:nvSpPr>
          <p:cNvPr id="10" name="投影片編號版面配置區 4"/>
          <p:cNvSpPr>
            <a:spLocks noGrp="1"/>
          </p:cNvSpPr>
          <p:nvPr>
            <p:ph type="sldNum" sz="quarter" idx="12"/>
          </p:nvPr>
        </p:nvSpPr>
        <p:spPr/>
        <p:txBody>
          <a:bodyPr/>
          <a:lstStyle>
            <a:lvl1pPr>
              <a:defRPr/>
            </a:lvl1pPr>
          </a:lstStyle>
          <a:p>
            <a:pPr>
              <a:defRPr/>
            </a:pPr>
            <a:fld id="{A5C49390-859A-4B82-9667-58B58EBCB525}"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直線接點 1"/>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3" name="等腰三角形 2"/>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投影片編號版面配置區 3"/>
          <p:cNvSpPr>
            <a:spLocks noGrp="1"/>
          </p:cNvSpPr>
          <p:nvPr>
            <p:ph type="sldNum" sz="quarter" idx="12"/>
          </p:nvPr>
        </p:nvSpPr>
        <p:spPr/>
        <p:txBody>
          <a:bodyPr/>
          <a:lstStyle>
            <a:lvl1pPr>
              <a:defRPr/>
            </a:lvl1pPr>
          </a:lstStyle>
          <a:p>
            <a:pPr>
              <a:defRPr/>
            </a:pPr>
            <a:fld id="{7AE0613F-01AD-4AF4-B065-14E6D69794D3}"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5" name="直線接點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6" name="直線接點 5"/>
          <p:cNvSpPr>
            <a:spLocks noChangeShapeType="1"/>
          </p:cNvSpPr>
          <p:nvPr/>
        </p:nvSpPr>
        <p:spPr bwMode="auto">
          <a:xfrm rot="5400000">
            <a:off x="5220232"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dirty="0"/>
          </a:p>
        </p:txBody>
      </p:sp>
      <p:sp>
        <p:nvSpPr>
          <p:cNvPr id="7" name="等腰三角形 6"/>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8432800" y="304800"/>
            <a:ext cx="3352800" cy="838200"/>
          </a:xfrm>
        </p:spPr>
        <p:txBody>
          <a:bodyPr>
            <a:noAutofit/>
          </a:bodyPr>
          <a:lstStyle>
            <a:lvl1pPr algn="l">
              <a:buNone/>
              <a:defRPr sz="2000" b="1">
                <a:solidFill>
                  <a:schemeClr val="tx2"/>
                </a:solidFill>
                <a:latin typeface="+mn-lt"/>
                <a:ea typeface="+mn-ea"/>
                <a:cs typeface="+mn-cs"/>
              </a:defRPr>
            </a:lvl1pPr>
          </a:lstStyle>
          <a:p>
            <a:r>
              <a:rPr lang="zh-TW" altLang="en-US" dirty="0" smtClean="0"/>
              <a:t>按一下以編輯母片標題樣式</a:t>
            </a:r>
            <a:endParaRPr lang="en-US" dirty="0"/>
          </a:p>
        </p:txBody>
      </p:sp>
      <p:sp>
        <p:nvSpPr>
          <p:cNvPr id="3" name="文字版面配置區 2"/>
          <p:cNvSpPr>
            <a:spLocks noGrp="1"/>
          </p:cNvSpPr>
          <p:nvPr>
            <p:ph type="body" idx="2"/>
          </p:nvPr>
        </p:nvSpPr>
        <p:spPr>
          <a:xfrm>
            <a:off x="8432800" y="1219203"/>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zh-TW" altLang="en-US" smtClean="0"/>
              <a:t>按一下以編輯母片文字樣式</a:t>
            </a:r>
          </a:p>
        </p:txBody>
      </p:sp>
      <p:sp>
        <p:nvSpPr>
          <p:cNvPr id="12" name="內容版面配置區 11"/>
          <p:cNvSpPr>
            <a:spLocks noGrp="1"/>
          </p:cNvSpPr>
          <p:nvPr>
            <p:ph sz="quarter" idx="1"/>
          </p:nvPr>
        </p:nvSpPr>
        <p:spPr>
          <a:xfrm>
            <a:off x="406400" y="304800"/>
            <a:ext cx="7620000" cy="57150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8" name="日期版面配置區 4"/>
          <p:cNvSpPr>
            <a:spLocks noGrp="1"/>
          </p:cNvSpPr>
          <p:nvPr>
            <p:ph type="dt" sz="half" idx="10"/>
          </p:nvPr>
        </p:nvSpPr>
        <p:spPr>
          <a:xfrm>
            <a:off x="8534404" y="6356355"/>
            <a:ext cx="3052233" cy="365125"/>
          </a:xfrm>
          <a:prstGeom prst="rect">
            <a:avLst/>
          </a:prstGeom>
        </p:spPr>
        <p:txBody>
          <a:bodyPr/>
          <a:lstStyle>
            <a:lvl1pPr>
              <a:defRPr/>
            </a:lvl1pPr>
          </a:lstStyle>
          <a:p>
            <a:pPr>
              <a:defRPr/>
            </a:pPr>
            <a:endParaRPr lang="zh-TW" altLang="en-US"/>
          </a:p>
        </p:txBody>
      </p:sp>
      <p:sp>
        <p:nvSpPr>
          <p:cNvPr id="9" name="頁尾版面配置區 5"/>
          <p:cNvSpPr>
            <a:spLocks noGrp="1"/>
          </p:cNvSpPr>
          <p:nvPr>
            <p:ph type="ftr" sz="quarter" idx="11"/>
          </p:nvPr>
        </p:nvSpPr>
        <p:spPr>
          <a:xfrm>
            <a:off x="3865033" y="6356355"/>
            <a:ext cx="4673600" cy="365125"/>
          </a:xfrm>
          <a:prstGeom prst="rect">
            <a:avLst/>
          </a:prstGeom>
        </p:spPr>
        <p:txBody>
          <a:bodyPr/>
          <a:lstStyle>
            <a:lvl1pPr>
              <a:defRPr/>
            </a:lvl1pPr>
          </a:lstStyle>
          <a:p>
            <a:pPr>
              <a:defRPr/>
            </a:pPr>
            <a:endParaRPr lang="zh-TW" altLang="en-US"/>
          </a:p>
        </p:txBody>
      </p:sp>
      <p:sp>
        <p:nvSpPr>
          <p:cNvPr id="10" name="投影片編號版面配置區 6"/>
          <p:cNvSpPr>
            <a:spLocks noGrp="1"/>
          </p:cNvSpPr>
          <p:nvPr>
            <p:ph type="sldNum" sz="quarter" idx="12"/>
          </p:nvPr>
        </p:nvSpPr>
        <p:spPr/>
        <p:txBody>
          <a:bodyPr/>
          <a:lstStyle>
            <a:lvl1pPr>
              <a:defRPr/>
            </a:lvl1pPr>
          </a:lstStyle>
          <a:p>
            <a:pPr>
              <a:defRPr/>
            </a:pPr>
            <a:fld id="{C5237C51-4FA3-4035-A6CE-93E2866455C0}"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1">
        <a:schemeClr val="bg2"/>
      </p:bgRef>
    </p:bg>
    <p:spTree>
      <p:nvGrpSpPr>
        <p:cNvPr id="1" name=""/>
        <p:cNvGrpSpPr/>
        <p:nvPr/>
      </p:nvGrpSpPr>
      <p:grpSpPr>
        <a:xfrm>
          <a:off x="0" y="0"/>
          <a:ext cx="0" cy="0"/>
          <a:chOff x="0" y="0"/>
          <a:chExt cx="0" cy="0"/>
        </a:xfrm>
      </p:grpSpPr>
      <p:sp>
        <p:nvSpPr>
          <p:cNvPr id="5" name="直線接點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6" name="等腰三角形 5"/>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a:xfrm>
            <a:off x="609604" y="500063"/>
            <a:ext cx="243417"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lang="zh-TW" altLang="en-US" smtClean="0"/>
              <a:t>按一下以編輯母片標題樣式</a:t>
            </a:r>
            <a:endParaRPr lang="en-US"/>
          </a:p>
        </p:txBody>
      </p:sp>
      <p:sp>
        <p:nvSpPr>
          <p:cNvPr id="3" name="圖片版面配置區 2"/>
          <p:cNvSpPr>
            <a:spLocks noGrp="1"/>
          </p:cNvSpPr>
          <p:nvPr>
            <p:ph type="pic" idx="1"/>
          </p:nvPr>
        </p:nvSpPr>
        <p:spPr>
          <a:xfrm>
            <a:off x="609600" y="1905000"/>
            <a:ext cx="109728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zh-TW" altLang="en-US" noProof="0" smtClean="0"/>
              <a:t>按一下圖示以新增圖片</a:t>
            </a:r>
            <a:endParaRPr lang="en-US" noProof="0" dirty="0"/>
          </a:p>
        </p:txBody>
      </p:sp>
      <p:sp>
        <p:nvSpPr>
          <p:cNvPr id="4" name="文字版面配置區 3"/>
          <p:cNvSpPr>
            <a:spLocks noGrp="1"/>
          </p:cNvSpPr>
          <p:nvPr>
            <p:ph type="body" sz="half" idx="2"/>
          </p:nvPr>
        </p:nvSpPr>
        <p:spPr>
          <a:xfrm>
            <a:off x="609600" y="1219200"/>
            <a:ext cx="109728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8" name="日期版面配置區 4"/>
          <p:cNvSpPr>
            <a:spLocks noGrp="1"/>
          </p:cNvSpPr>
          <p:nvPr>
            <p:ph type="dt" sz="half" idx="10"/>
          </p:nvPr>
        </p:nvSpPr>
        <p:spPr>
          <a:xfrm>
            <a:off x="8534404" y="6356355"/>
            <a:ext cx="3052233" cy="365125"/>
          </a:xfrm>
          <a:prstGeom prst="rect">
            <a:avLst/>
          </a:prstGeom>
        </p:spPr>
        <p:txBody>
          <a:bodyPr/>
          <a:lstStyle>
            <a:lvl1pPr>
              <a:defRPr/>
            </a:lvl1pPr>
          </a:lstStyle>
          <a:p>
            <a:pPr>
              <a:defRPr/>
            </a:pPr>
            <a:endParaRPr lang="zh-TW" altLang="en-US"/>
          </a:p>
        </p:txBody>
      </p:sp>
      <p:sp>
        <p:nvSpPr>
          <p:cNvPr id="9" name="頁尾版面配置區 5"/>
          <p:cNvSpPr>
            <a:spLocks noGrp="1"/>
          </p:cNvSpPr>
          <p:nvPr>
            <p:ph type="ftr" sz="quarter" idx="11"/>
          </p:nvPr>
        </p:nvSpPr>
        <p:spPr>
          <a:xfrm>
            <a:off x="3865033" y="6356355"/>
            <a:ext cx="4673600" cy="365125"/>
          </a:xfrm>
          <a:prstGeom prst="rect">
            <a:avLst/>
          </a:prstGeom>
        </p:spPr>
        <p:txBody>
          <a:bodyPr/>
          <a:lstStyle>
            <a:lvl1pPr>
              <a:defRPr/>
            </a:lvl1pPr>
          </a:lstStyle>
          <a:p>
            <a:pPr>
              <a:defRPr/>
            </a:pPr>
            <a:endParaRPr lang="zh-TW" altLang="en-US"/>
          </a:p>
        </p:txBody>
      </p:sp>
      <p:sp>
        <p:nvSpPr>
          <p:cNvPr id="10" name="投影片編號版面配置區 6"/>
          <p:cNvSpPr>
            <a:spLocks noGrp="1"/>
          </p:cNvSpPr>
          <p:nvPr>
            <p:ph type="sldNum" sz="quarter" idx="12"/>
          </p:nvPr>
        </p:nvSpPr>
        <p:spPr/>
        <p:txBody>
          <a:bodyPr/>
          <a:lstStyle>
            <a:lvl1pPr>
              <a:defRPr/>
            </a:lvl1pPr>
          </a:lstStyle>
          <a:p>
            <a:pPr>
              <a:defRPr/>
            </a:pPr>
            <a:fld id="{EECAECBC-0C91-4DAE-A7B9-EA8220A4C66D}" type="slidenum">
              <a:rPr lang="zh-TW" altLang="en-US"/>
              <a:pPr>
                <a:defRPr/>
              </a:pPr>
              <a:t>‹#›</a:t>
            </a:fld>
            <a:endParaRPr lang="zh-TW" alt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標題版面配置區 21"/>
          <p:cNvSpPr>
            <a:spLocks noGrp="1"/>
          </p:cNvSpPr>
          <p:nvPr>
            <p:ph type="title"/>
          </p:nvPr>
        </p:nvSpPr>
        <p:spPr bwMode="auto">
          <a:xfrm>
            <a:off x="609600" y="152400"/>
            <a:ext cx="109728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TW" altLang="en-US" dirty="0" smtClean="0"/>
              <a:t>按一下以編輯母片標題樣式</a:t>
            </a:r>
            <a:endParaRPr lang="en-US" dirty="0" smtClean="0"/>
          </a:p>
        </p:txBody>
      </p:sp>
      <p:sp>
        <p:nvSpPr>
          <p:cNvPr id="5123" name="文字版面配置區 12"/>
          <p:cNvSpPr>
            <a:spLocks noGrp="1"/>
          </p:cNvSpPr>
          <p:nvPr>
            <p:ph type="body" idx="1"/>
          </p:nvPr>
        </p:nvSpPr>
        <p:spPr bwMode="auto">
          <a:xfrm>
            <a:off x="609600" y="1219200"/>
            <a:ext cx="109728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smtClean="0"/>
          </a:p>
        </p:txBody>
      </p:sp>
      <p:sp>
        <p:nvSpPr>
          <p:cNvPr id="23" name="投影片編號版面配置區 22"/>
          <p:cNvSpPr>
            <a:spLocks noGrp="1"/>
          </p:cNvSpPr>
          <p:nvPr>
            <p:ph type="sldNum" sz="quarter" idx="4"/>
          </p:nvPr>
        </p:nvSpPr>
        <p:spPr>
          <a:xfrm>
            <a:off x="817033" y="6356355"/>
            <a:ext cx="2641600" cy="365125"/>
          </a:xfrm>
          <a:prstGeom prst="rect">
            <a:avLst/>
          </a:prstGeom>
        </p:spPr>
        <p:txBody>
          <a:bodyPr vert="horz"/>
          <a:lstStyle>
            <a:lvl1pPr algn="l" eaLnBrk="1" latinLnBrk="0" hangingPunct="1">
              <a:defRPr kumimoji="0" sz="1400" smtClean="0">
                <a:solidFill>
                  <a:schemeClr val="tx2"/>
                </a:solidFill>
              </a:defRPr>
            </a:lvl1pPr>
          </a:lstStyle>
          <a:p>
            <a:pPr>
              <a:defRPr/>
            </a:pPr>
            <a:fld id="{5CFD981B-B004-4CD9-BDE4-045E4C2478BA}" type="slidenum">
              <a:rPr lang="zh-TW" altLang="en-US"/>
              <a:pPr>
                <a:defRPr/>
              </a:pPr>
              <a:t>‹#›</a:t>
            </a:fld>
            <a:endParaRPr lang="zh-TW" altLang="en-US" dirty="0"/>
          </a:p>
        </p:txBody>
      </p:sp>
      <p:sp>
        <p:nvSpPr>
          <p:cNvPr id="28" name="直線接點 2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29" name="直線接點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10" name="等腰三角形 9"/>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7" name="Text Box 22"/>
          <p:cNvSpPr txBox="1">
            <a:spLocks noChangeArrowheads="1"/>
          </p:cNvSpPr>
          <p:nvPr/>
        </p:nvSpPr>
        <p:spPr bwMode="auto">
          <a:xfrm>
            <a:off x="10466689" y="3095626"/>
            <a:ext cx="461665" cy="92398"/>
          </a:xfrm>
          <a:prstGeom prst="rect">
            <a:avLst/>
          </a:prstGeom>
          <a:noFill/>
          <a:ln w="9525">
            <a:noFill/>
            <a:miter lim="800000"/>
            <a:headEnd/>
            <a:tailEnd/>
          </a:ln>
          <a:effectLst/>
        </p:spPr>
        <p:txBody>
          <a:bodyPr vert="eaVert" wrap="none">
            <a:spAutoFit/>
          </a:bodyPr>
          <a:lstStyle/>
          <a:p>
            <a:pPr>
              <a:defRPr/>
            </a:pPr>
            <a:endParaRPr lang="en-US" altLang="zh-TW"/>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78" r:id="rId5"/>
    <p:sldLayoutId id="2147483783" r:id="rId6"/>
    <p:sldLayoutId id="2147483784" r:id="rId7"/>
    <p:sldLayoutId id="2147483785" r:id="rId8"/>
    <p:sldLayoutId id="2147483786" r:id="rId9"/>
    <p:sldLayoutId id="2147483787" r:id="rId10"/>
    <p:sldLayoutId id="2147483788" r:id="rId11"/>
  </p:sldLayoutIdLst>
  <p:timing>
    <p:tnLst>
      <p:par>
        <p:cTn id="1" dur="indefinite" restart="never" nodeType="tmRoot"/>
      </p:par>
    </p:tnLst>
  </p:timing>
  <p:hf hdr="0" ftr="0" dt="0"/>
  <p:txStyles>
    <p:titleStyle>
      <a:lvl1pPr algn="l" rtl="0" fontAlgn="base">
        <a:spcBef>
          <a:spcPct val="0"/>
        </a:spcBef>
        <a:spcAft>
          <a:spcPct val="0"/>
        </a:spcAft>
        <a:defRPr sz="3200" kern="1200">
          <a:solidFill>
            <a:schemeClr val="tx2"/>
          </a:solidFill>
          <a:latin typeface="+mj-lt"/>
          <a:ea typeface="+mj-ea"/>
          <a:cs typeface="+mj-cs"/>
        </a:defRPr>
      </a:lvl1pPr>
      <a:lvl2pPr algn="l" rtl="0" fontAlgn="base">
        <a:spcBef>
          <a:spcPct val="0"/>
        </a:spcBef>
        <a:spcAft>
          <a:spcPct val="0"/>
        </a:spcAft>
        <a:defRPr sz="3200">
          <a:solidFill>
            <a:schemeClr val="tx2"/>
          </a:solidFill>
          <a:latin typeface="Bookman Old Style" pitchFamily="18" charset="0"/>
          <a:ea typeface="標楷體" pitchFamily="65" charset="-120"/>
        </a:defRPr>
      </a:lvl2pPr>
      <a:lvl3pPr algn="l" rtl="0" fontAlgn="base">
        <a:spcBef>
          <a:spcPct val="0"/>
        </a:spcBef>
        <a:spcAft>
          <a:spcPct val="0"/>
        </a:spcAft>
        <a:defRPr sz="3200">
          <a:solidFill>
            <a:schemeClr val="tx2"/>
          </a:solidFill>
          <a:latin typeface="Bookman Old Style" pitchFamily="18" charset="0"/>
          <a:ea typeface="標楷體" pitchFamily="65" charset="-120"/>
        </a:defRPr>
      </a:lvl3pPr>
      <a:lvl4pPr algn="l" rtl="0" fontAlgn="base">
        <a:spcBef>
          <a:spcPct val="0"/>
        </a:spcBef>
        <a:spcAft>
          <a:spcPct val="0"/>
        </a:spcAft>
        <a:defRPr sz="3200">
          <a:solidFill>
            <a:schemeClr val="tx2"/>
          </a:solidFill>
          <a:latin typeface="Bookman Old Style" pitchFamily="18" charset="0"/>
          <a:ea typeface="標楷體" pitchFamily="65" charset="-120"/>
        </a:defRPr>
      </a:lvl4pPr>
      <a:lvl5pPr algn="l" rtl="0" fontAlgn="base">
        <a:spcBef>
          <a:spcPct val="0"/>
        </a:spcBef>
        <a:spcAft>
          <a:spcPct val="0"/>
        </a:spcAft>
        <a:defRPr sz="3200">
          <a:solidFill>
            <a:schemeClr val="tx2"/>
          </a:solidFill>
          <a:latin typeface="Bookman Old Style" pitchFamily="18" charset="0"/>
          <a:ea typeface="標楷體" pitchFamily="65" charset="-120"/>
        </a:defRPr>
      </a:lvl5pPr>
      <a:lvl6pPr marL="457200" algn="l" rtl="0" fontAlgn="base">
        <a:spcBef>
          <a:spcPct val="0"/>
        </a:spcBef>
        <a:spcAft>
          <a:spcPct val="0"/>
        </a:spcAft>
        <a:defRPr sz="3200">
          <a:solidFill>
            <a:schemeClr val="tx2"/>
          </a:solidFill>
          <a:latin typeface="Bookman Old Style" pitchFamily="18" charset="0"/>
          <a:ea typeface="標楷體" pitchFamily="65" charset="-120"/>
        </a:defRPr>
      </a:lvl6pPr>
      <a:lvl7pPr marL="914400" algn="l" rtl="0" fontAlgn="base">
        <a:spcBef>
          <a:spcPct val="0"/>
        </a:spcBef>
        <a:spcAft>
          <a:spcPct val="0"/>
        </a:spcAft>
        <a:defRPr sz="3200">
          <a:solidFill>
            <a:schemeClr val="tx2"/>
          </a:solidFill>
          <a:latin typeface="Bookman Old Style" pitchFamily="18" charset="0"/>
          <a:ea typeface="標楷體" pitchFamily="65" charset="-120"/>
        </a:defRPr>
      </a:lvl7pPr>
      <a:lvl8pPr marL="1371600" algn="l" rtl="0" fontAlgn="base">
        <a:spcBef>
          <a:spcPct val="0"/>
        </a:spcBef>
        <a:spcAft>
          <a:spcPct val="0"/>
        </a:spcAft>
        <a:defRPr sz="3200">
          <a:solidFill>
            <a:schemeClr val="tx2"/>
          </a:solidFill>
          <a:latin typeface="Bookman Old Style" pitchFamily="18" charset="0"/>
          <a:ea typeface="標楷體" pitchFamily="65" charset="-120"/>
        </a:defRPr>
      </a:lvl8pPr>
      <a:lvl9pPr marL="1828800" algn="l" rtl="0" fontAlgn="base">
        <a:spcBef>
          <a:spcPct val="0"/>
        </a:spcBef>
        <a:spcAft>
          <a:spcPct val="0"/>
        </a:spcAft>
        <a:defRPr sz="3200">
          <a:solidFill>
            <a:schemeClr val="tx2"/>
          </a:solidFill>
          <a:latin typeface="Bookman Old Style" pitchFamily="18" charset="0"/>
          <a:ea typeface="標楷體" pitchFamily="65" charset="-120"/>
        </a:defRPr>
      </a:lvl9pPr>
    </p:titleStyle>
    <p:body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elifesciences.org/articles/03665" TargetMode="External"/><Relationship Id="rId3" Type="http://schemas.openxmlformats.org/officeDocument/2006/relationships/hyperlink" Target="https://www.nature.com/articles/nmeth.2472" TargetMode="External"/><Relationship Id="rId7" Type="http://schemas.openxmlformats.org/officeDocument/2006/relationships/hyperlink" Target="https://www.biorxiv.org/content/10.1101/338558v1.abstract" TargetMode="External"/><Relationship Id="rId2" Type="http://schemas.openxmlformats.org/officeDocument/2006/relationships/hyperlink" Target="https://www.sciencedirect.com/science/article/pii/S0076687916300271" TargetMode="External"/><Relationship Id="rId1" Type="http://schemas.openxmlformats.org/officeDocument/2006/relationships/slideLayout" Target="../slideLayouts/slideLayout2.xml"/><Relationship Id="rId6" Type="http://schemas.openxmlformats.org/officeDocument/2006/relationships/hyperlink" Target="https://www.sciencedirect.com/science/article/pii/S1047847715300459" TargetMode="External"/><Relationship Id="rId5" Type="http://schemas.openxmlformats.org/officeDocument/2006/relationships/hyperlink" Target="https://www.nature.com/articles/nmeth.4193" TargetMode="External"/><Relationship Id="rId4" Type="http://schemas.openxmlformats.org/officeDocument/2006/relationships/hyperlink" Target="https://elifesciences.org/articles/06980" TargetMode="External"/><Relationship Id="rId9" Type="http://schemas.openxmlformats.org/officeDocument/2006/relationships/hyperlink" Target="https://journals.iucr.org/m/issues/2019/01/00/fq5003/index.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forms/d/e/1FAIpQLSfAQm5MA81qTx90W9JL6ClzSrM77tytsvyyHh1ZZWrFByhmfQ/viewform" TargetMode="External"/><Relationship Id="rId7" Type="http://schemas.openxmlformats.org/officeDocument/2006/relationships/hyperlink" Target="https://cryosparc.com/blog/new-in-v2-8/" TargetMode="External"/><Relationship Id="rId2" Type="http://schemas.openxmlformats.org/officeDocument/2006/relationships/hyperlink" Target="https://yfchenglab.github.io/software/driftcorr.html" TargetMode="External"/><Relationship Id="rId1" Type="http://schemas.openxmlformats.org/officeDocument/2006/relationships/slideLayout" Target="../slideLayouts/slideLayout2.xml"/><Relationship Id="rId6" Type="http://schemas.openxmlformats.org/officeDocument/2006/relationships/hyperlink" Target="http://www.warpem.com/warp/" TargetMode="External"/><Relationship Id="rId5" Type="http://schemas.openxmlformats.org/officeDocument/2006/relationships/hyperlink" Target="https://sites.google.com/site/rubinsteingroup/direct-detector-align_lmbfgs" TargetMode="External"/><Relationship Id="rId4" Type="http://schemas.openxmlformats.org/officeDocument/2006/relationships/hyperlink" Target="http://grigoriefflab.janelia.org/unblu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hyperlink" Target="https://3dem.github.io/relion/ctf.html?fbclid=IwAR1pVm8ufSRmArzV1ovJsCyEIZ0fdnKbDOFU-H2F50MqLYOvuyh-CPt3jC0" TargetMode="External"/><Relationship Id="rId7"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image" Target="../media/image37.png"/><Relationship Id="rId4" Type="http://schemas.openxmlformats.org/officeDocument/2006/relationships/image" Target="../media/image28.emf"/><Relationship Id="rId9" Type="http://schemas.openxmlformats.org/officeDocument/2006/relationships/image" Target="../media/image33.emf"/></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1.emf"/></Relationships>
</file>

<file path=ppt/slides/_rels/slide2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emf"/></Relationships>
</file>

<file path=ppt/slides/_rels/slide25.xml.rels><?xml version="1.0" encoding="UTF-8" standalone="yes"?>
<Relationships xmlns="http://schemas.openxmlformats.org/package/2006/relationships"><Relationship Id="rId3" Type="http://schemas.openxmlformats.org/officeDocument/2006/relationships/hyperlink" Target="https://www.sciencedirect.com/science/article/pii/S1047847715300460" TargetMode="External"/><Relationship Id="rId2" Type="http://schemas.openxmlformats.org/officeDocument/2006/relationships/hyperlink" Target="https://www.sciencedirect.com/science/article/pii/S1047847715300162" TargetMode="External"/><Relationship Id="rId1" Type="http://schemas.openxmlformats.org/officeDocument/2006/relationships/slideLayout" Target="../slideLayouts/slideLayout2.xml"/><Relationship Id="rId6" Type="http://schemas.openxmlformats.org/officeDocument/2006/relationships/hyperlink" Target="https://elifesciences.org/articles/42166" TargetMode="External"/><Relationship Id="rId5" Type="http://schemas.openxmlformats.org/officeDocument/2006/relationships/hyperlink" Target="https://www.sciencedirect.com/science/article/pii/S1047847718303125" TargetMode="External"/><Relationship Id="rId4" Type="http://schemas.openxmlformats.org/officeDocument/2006/relationships/hyperlink" Target="https://www.sciencedirect.com/science/article/pii/S104784771530100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mrc-lmb.cam.ac.uk/kzhang/" TargetMode="External"/><Relationship Id="rId7" Type="http://schemas.openxmlformats.org/officeDocument/2006/relationships/hyperlink" Target="https://www3.mrc-lmb.cam.ac.uk/relion/index.php?title=Main_Page" TargetMode="External"/><Relationship Id="rId2" Type="http://schemas.openxmlformats.org/officeDocument/2006/relationships/hyperlink" Target="http://grigoriefflab.janelia.org/ctffind4" TargetMode="External"/><Relationship Id="rId1" Type="http://schemas.openxmlformats.org/officeDocument/2006/relationships/slideLayout" Target="../slideLayouts/slideLayout2.xml"/><Relationship Id="rId6" Type="http://schemas.openxmlformats.org/officeDocument/2006/relationships/hyperlink" Target="https://cryosparc.com/blog/new-in-v2-8/" TargetMode="External"/><Relationship Id="rId5" Type="http://schemas.openxmlformats.org/officeDocument/2006/relationships/hyperlink" Target="http://www.warpem.com/warp/" TargetMode="External"/><Relationship Id="rId4" Type="http://schemas.openxmlformats.org/officeDocument/2006/relationships/hyperlink" Target="https://www.lsi.umich.edu/science/centers-technologies/cryo-electron-microscopy/research/goct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www2.mrc-lmb.cam.ac.uk/download/lectures/cryo-em-2017/Cryo-EM17_lecture_03_fourier_analysis.pdf" TargetMode="External"/><Relationship Id="rId7" Type="http://schemas.openxmlformats.org/officeDocument/2006/relationships/image" Target="../media/image52.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51.emf"/><Relationship Id="rId9"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標題 1"/>
          <p:cNvSpPr>
            <a:spLocks noGrp="1"/>
          </p:cNvSpPr>
          <p:nvPr>
            <p:ph type="ctrTitle"/>
          </p:nvPr>
        </p:nvSpPr>
        <p:spPr>
          <a:xfrm>
            <a:off x="2565265" y="3861048"/>
            <a:ext cx="8174993" cy="720080"/>
          </a:xfrm>
        </p:spPr>
        <p:txBody>
          <a:bodyPr>
            <a:noAutofit/>
          </a:bodyPr>
          <a:lstStyle/>
          <a:p>
            <a:r>
              <a:rPr lang="en-US" altLang="zh-TW" sz="2400" b="1" dirty="0" smtClean="0">
                <a:solidFill>
                  <a:schemeClr val="accent1">
                    <a:lumMod val="50000"/>
                  </a:schemeClr>
                </a:solidFill>
              </a:rPr>
              <a:t>Motion and CTF estimation</a:t>
            </a:r>
            <a:endParaRPr lang="en-US" altLang="zh-TW" sz="2400" b="1" baseline="30000" dirty="0">
              <a:solidFill>
                <a:schemeClr val="tx1">
                  <a:lumMod val="65000"/>
                  <a:lumOff val="35000"/>
                </a:schemeClr>
              </a:solidFill>
              <a:latin typeface="Britannic Bold" pitchFamily="34" charset="0"/>
            </a:endParaRPr>
          </a:p>
        </p:txBody>
      </p:sp>
      <p:sp>
        <p:nvSpPr>
          <p:cNvPr id="3" name="副標題 2"/>
          <p:cNvSpPr>
            <a:spLocks noGrp="1"/>
          </p:cNvSpPr>
          <p:nvPr>
            <p:ph type="subTitle" idx="1"/>
          </p:nvPr>
        </p:nvSpPr>
        <p:spPr>
          <a:xfrm>
            <a:off x="2439121" y="5085184"/>
            <a:ext cx="8427279" cy="648072"/>
          </a:xfrm>
        </p:spPr>
        <p:txBody>
          <a:bodyPr>
            <a:normAutofit/>
          </a:bodyPr>
          <a:lstStyle/>
          <a:p>
            <a:pPr fontAlgn="auto">
              <a:spcAft>
                <a:spcPts val="0"/>
              </a:spcAft>
              <a:defRPr/>
            </a:pPr>
            <a:r>
              <a:rPr lang="en-US" altLang="zh-TW" b="1" dirty="0" smtClean="0">
                <a:solidFill>
                  <a:schemeClr val="tx1">
                    <a:lumMod val="75000"/>
                    <a:lumOff val="25000"/>
                  </a:schemeClr>
                </a:solidFill>
              </a:rPr>
              <a:t>Institute </a:t>
            </a:r>
            <a:r>
              <a:rPr lang="en-US" altLang="zh-TW" b="1" dirty="0">
                <a:solidFill>
                  <a:schemeClr val="tx1">
                    <a:lumMod val="75000"/>
                    <a:lumOff val="25000"/>
                  </a:schemeClr>
                </a:solidFill>
              </a:rPr>
              <a:t>of Statistical Science, Academia </a:t>
            </a:r>
            <a:r>
              <a:rPr lang="en-US" altLang="zh-TW" b="1" dirty="0" err="1" smtClean="0">
                <a:solidFill>
                  <a:schemeClr val="tx1">
                    <a:lumMod val="75000"/>
                    <a:lumOff val="25000"/>
                  </a:schemeClr>
                </a:solidFill>
              </a:rPr>
              <a:t>Sinica</a:t>
            </a:r>
            <a:endParaRPr lang="en-US" altLang="zh-TW" b="1" dirty="0" smtClean="0">
              <a:solidFill>
                <a:schemeClr val="tx1">
                  <a:lumMod val="75000"/>
                  <a:lumOff val="25000"/>
                </a:schemeClr>
              </a:solidFill>
            </a:endParaRPr>
          </a:p>
          <a:p>
            <a:pPr fontAlgn="auto">
              <a:spcAft>
                <a:spcPts val="0"/>
              </a:spcAft>
              <a:defRPr/>
            </a:pPr>
            <a:endParaRPr lang="en-US" altLang="zh-TW" b="1" dirty="0" smtClean="0">
              <a:solidFill>
                <a:schemeClr val="tx1">
                  <a:lumMod val="75000"/>
                  <a:lumOff val="25000"/>
                </a:schemeClr>
              </a:solidFill>
            </a:endParaRPr>
          </a:p>
          <a:p>
            <a:pPr fontAlgn="auto">
              <a:spcAft>
                <a:spcPts val="0"/>
              </a:spcAft>
              <a:defRPr/>
            </a:pP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cap="none" dirty="0" smtClean="0"/>
              <a:t>Comparison between three methods</a:t>
            </a:r>
            <a:endParaRPr lang="zh-TW" altLang="en-US" cap="none"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408" y="4122704"/>
            <a:ext cx="9433048" cy="2735296"/>
          </a:xfrm>
        </p:spPr>
      </p:pic>
      <p:pic>
        <p:nvPicPr>
          <p:cNvPr id="3" name="圖片 2"/>
          <p:cNvPicPr>
            <a:picLocks noChangeAspect="1"/>
          </p:cNvPicPr>
          <p:nvPr/>
        </p:nvPicPr>
        <p:blipFill>
          <a:blip r:embed="rId3"/>
          <a:stretch>
            <a:fillRect/>
          </a:stretch>
        </p:blipFill>
        <p:spPr>
          <a:xfrm>
            <a:off x="4007768" y="1143000"/>
            <a:ext cx="3416510" cy="3091776"/>
          </a:xfrm>
          <a:prstGeom prst="rect">
            <a:avLst/>
          </a:prstGeom>
        </p:spPr>
      </p:pic>
      <p:sp>
        <p:nvSpPr>
          <p:cNvPr id="5" name="矩形 4"/>
          <p:cNvSpPr/>
          <p:nvPr/>
        </p:nvSpPr>
        <p:spPr>
          <a:xfrm>
            <a:off x="1487488" y="4234776"/>
            <a:ext cx="2664296" cy="200253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4383875" y="4234776"/>
            <a:ext cx="2664296" cy="20025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7392144" y="4234776"/>
            <a:ext cx="2664296" cy="20025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37581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Variants of </a:t>
            </a:r>
            <a:r>
              <a:rPr lang="en-US" altLang="zh-TW" dirty="0" err="1" smtClean="0"/>
              <a:t>Alignparts</a:t>
            </a:r>
            <a:endParaRPr lang="zh-TW" altLang="en-US" dirty="0"/>
          </a:p>
        </p:txBody>
      </p:sp>
      <p:sp>
        <p:nvSpPr>
          <p:cNvPr id="3" name="內容版面配置區 2"/>
          <p:cNvSpPr>
            <a:spLocks noGrp="1"/>
          </p:cNvSpPr>
          <p:nvPr>
            <p:ph sz="quarter" idx="1"/>
          </p:nvPr>
        </p:nvSpPr>
        <p:spPr>
          <a:xfrm>
            <a:off x="609600" y="1219200"/>
            <a:ext cx="5702424" cy="4937760"/>
          </a:xfrm>
        </p:spPr>
        <p:txBody>
          <a:bodyPr/>
          <a:lstStyle/>
          <a:p>
            <a:r>
              <a:rPr lang="en-US" altLang="zh-TW" dirty="0" smtClean="0">
                <a:latin typeface="Times New Roman" panose="02020603050405020304" pitchFamily="18" charset="0"/>
                <a:cs typeface="Times New Roman" panose="02020603050405020304" pitchFamily="18" charset="0"/>
              </a:rPr>
              <a:t>Based on </a:t>
            </a:r>
            <a:r>
              <a:rPr lang="en-US" altLang="zh-TW" dirty="0" err="1" smtClean="0">
                <a:latin typeface="Times New Roman" panose="02020603050405020304" pitchFamily="18" charset="0"/>
                <a:cs typeface="Times New Roman" panose="02020603050405020304" pitchFamily="18" charset="0"/>
              </a:rPr>
              <a:t>Alignparts</a:t>
            </a:r>
            <a:endParaRPr lang="en-US" altLang="zh-TW" dirty="0">
              <a:latin typeface="Times New Roman" panose="02020603050405020304" pitchFamily="18" charset="0"/>
              <a:cs typeface="Times New Roman" panose="02020603050405020304" pitchFamily="18" charset="0"/>
            </a:endParaRPr>
          </a:p>
          <a:p>
            <a:pPr lvl="1"/>
            <a:r>
              <a:rPr lang="en-US" altLang="zh-TW" dirty="0" err="1" smtClean="0">
                <a:latin typeface="Times New Roman" panose="02020603050405020304" pitchFamily="18" charset="0"/>
                <a:cs typeface="Times New Roman" panose="02020603050405020304" pitchFamily="18" charset="0"/>
              </a:rPr>
              <a:t>CryoSparc</a:t>
            </a:r>
            <a:r>
              <a:rPr lang="en-US" altLang="zh-TW" dirty="0" smtClean="0">
                <a:latin typeface="Times New Roman" panose="02020603050405020304" pitchFamily="18" charset="0"/>
                <a:cs typeface="Times New Roman" panose="02020603050405020304" pitchFamily="18" charset="0"/>
              </a:rPr>
              <a:t> </a:t>
            </a:r>
          </a:p>
          <a:p>
            <a:pPr lvl="2"/>
            <a:r>
              <a:rPr lang="en-US" altLang="zh-TW" dirty="0" smtClean="0">
                <a:latin typeface="Times New Roman" panose="02020603050405020304" pitchFamily="18" charset="0"/>
                <a:cs typeface="Times New Roman" panose="02020603050405020304" pitchFamily="18" charset="0"/>
              </a:rPr>
              <a:t>Local motion </a:t>
            </a:r>
            <a:r>
              <a:rPr lang="en-US" altLang="zh-TW" dirty="0">
                <a:latin typeface="Times New Roman" panose="02020603050405020304" pitchFamily="18" charset="0"/>
                <a:cs typeface="Times New Roman" panose="02020603050405020304" pitchFamily="18" charset="0"/>
              </a:rPr>
              <a:t>correction (Particle coordinate </a:t>
            </a:r>
            <a:r>
              <a:rPr lang="en-US" altLang="zh-TW" dirty="0" smtClean="0">
                <a:latin typeface="Times New Roman" panose="02020603050405020304" pitchFamily="18" charset="0"/>
                <a:cs typeface="Times New Roman" panose="02020603050405020304" pitchFamily="18" charset="0"/>
              </a:rPr>
              <a:t>needed)</a:t>
            </a:r>
          </a:p>
          <a:p>
            <a:pPr lvl="2"/>
            <a:r>
              <a:rPr lang="en-US" altLang="zh-TW" dirty="0" smtClean="0">
                <a:latin typeface="Times New Roman" panose="02020603050405020304" pitchFamily="18" charset="0"/>
                <a:cs typeface="Times New Roman" panose="02020603050405020304" pitchFamily="18" charset="0"/>
              </a:rPr>
              <a:t>Patch motion correction </a:t>
            </a:r>
          </a:p>
          <a:p>
            <a:pPr lvl="1"/>
            <a:r>
              <a:rPr lang="en-US" altLang="zh-TW" dirty="0" smtClean="0">
                <a:latin typeface="Times New Roman" panose="02020603050405020304" pitchFamily="18" charset="0"/>
                <a:cs typeface="Times New Roman" panose="02020603050405020304" pitchFamily="18" charset="0"/>
              </a:rPr>
              <a:t>Warp</a:t>
            </a:r>
          </a:p>
          <a:p>
            <a:pPr lvl="2"/>
            <a:r>
              <a:rPr lang="en-US" altLang="zh-TW" dirty="0" smtClean="0">
                <a:latin typeface="Times New Roman" panose="02020603050405020304" pitchFamily="18" charset="0"/>
                <a:cs typeface="Times New Roman" panose="02020603050405020304" pitchFamily="18" charset="0"/>
              </a:rPr>
              <a:t>Local motion correction</a:t>
            </a:r>
          </a:p>
          <a:p>
            <a:pPr lvl="2"/>
            <a:endParaRPr lang="en-US" altLang="zh-TW" dirty="0">
              <a:latin typeface="Times New Roman" panose="02020603050405020304" pitchFamily="18" charset="0"/>
              <a:cs typeface="Times New Roman" panose="02020603050405020304" pitchFamily="18" charset="0"/>
            </a:endParaRPr>
          </a:p>
          <a:p>
            <a:pPr lvl="2"/>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Zorro/</a:t>
            </a:r>
            <a:r>
              <a:rPr lang="en-US" altLang="zh-TW" dirty="0" err="1" smtClean="0">
                <a:latin typeface="Times New Roman" panose="02020603050405020304" pitchFamily="18" charset="0"/>
                <a:cs typeface="Times New Roman" panose="02020603050405020304" pitchFamily="18" charset="0"/>
              </a:rPr>
              <a:t>SubZorro</a:t>
            </a:r>
            <a:endParaRPr lang="en-US" altLang="zh-TW" dirty="0" smtClean="0">
              <a:latin typeface="Times New Roman" panose="02020603050405020304" pitchFamily="18" charset="0"/>
              <a:cs typeface="Times New Roman" panose="02020603050405020304" pitchFamily="18" charset="0"/>
            </a:endParaRPr>
          </a:p>
          <a:p>
            <a:pPr lvl="1"/>
            <a:r>
              <a:rPr lang="en-US" altLang="zh-TW" dirty="0" smtClean="0">
                <a:latin typeface="Times New Roman" panose="02020603050405020304" pitchFamily="18" charset="0"/>
                <a:cs typeface="Times New Roman" panose="02020603050405020304" pitchFamily="18" charset="0"/>
              </a:rPr>
              <a:t>Use different measure of cross correlation</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11</a:t>
            </a:fld>
            <a:endParaRPr lang="zh-TW" altLang="en-US" dirty="0"/>
          </a:p>
        </p:txBody>
      </p:sp>
      <p:pic>
        <p:nvPicPr>
          <p:cNvPr id="1026" name="Picture 2" descr="Patch motion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623" y="1467844"/>
            <a:ext cx="5256584" cy="47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449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Particle Polishing (2014)</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Assume map, viewing angle, defocus are all known</a:t>
            </a: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Bayesian polishing (2018)</a:t>
            </a:r>
          </a:p>
          <a:p>
            <a:pPr lvl="1"/>
            <a:r>
              <a:rPr lang="en-US" altLang="zh-TW" dirty="0" smtClean="0">
                <a:latin typeface="Times New Roman" panose="02020603050405020304" pitchFamily="18" charset="0"/>
                <a:cs typeface="Times New Roman" panose="02020603050405020304" pitchFamily="18" charset="0"/>
              </a:rPr>
              <a:t>Remove the linear constraints</a:t>
            </a:r>
          </a:p>
          <a:p>
            <a:pPr lvl="1"/>
            <a:r>
              <a:rPr lang="en-US" altLang="zh-TW" dirty="0" smtClean="0">
                <a:latin typeface="Times New Roman" panose="02020603050405020304" pitchFamily="18" charset="0"/>
                <a:cs typeface="Times New Roman" panose="02020603050405020304" pitchFamily="18" charset="0"/>
              </a:rPr>
              <a:t>Impose smoothness via prior </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12</a:t>
            </a:fld>
            <a:endParaRPr lang="zh-TW" altLang="en-US" dirty="0"/>
          </a:p>
        </p:txBody>
      </p:sp>
      <p:pic>
        <p:nvPicPr>
          <p:cNvPr id="5" name="圖片 4"/>
          <p:cNvPicPr>
            <a:picLocks noChangeAspect="1"/>
          </p:cNvPicPr>
          <p:nvPr/>
        </p:nvPicPr>
        <p:blipFill>
          <a:blip r:embed="rId2"/>
          <a:stretch>
            <a:fillRect/>
          </a:stretch>
        </p:blipFill>
        <p:spPr>
          <a:xfrm>
            <a:off x="4727848" y="1628800"/>
            <a:ext cx="7037140" cy="4887486"/>
          </a:xfrm>
          <a:prstGeom prst="rect">
            <a:avLst/>
          </a:prstGeom>
        </p:spPr>
      </p:pic>
    </p:spTree>
    <p:extLst>
      <p:ext uri="{BB962C8B-B14F-4D97-AF65-F5344CB8AC3E}">
        <p14:creationId xmlns:p14="http://schemas.microsoft.com/office/powerpoint/2010/main" val="3609775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13</a:t>
            </a:fld>
            <a:endParaRPr lang="zh-TW" altLang="en-US" dirty="0"/>
          </a:p>
        </p:txBody>
      </p:sp>
      <p:pic>
        <p:nvPicPr>
          <p:cNvPr id="5" name="圖片 4"/>
          <p:cNvPicPr>
            <a:picLocks noChangeAspect="1"/>
          </p:cNvPicPr>
          <p:nvPr/>
        </p:nvPicPr>
        <p:blipFill>
          <a:blip r:embed="rId2"/>
          <a:stretch>
            <a:fillRect/>
          </a:stretch>
        </p:blipFill>
        <p:spPr>
          <a:xfrm>
            <a:off x="1199456" y="585922"/>
            <a:ext cx="9135307" cy="5770433"/>
          </a:xfrm>
          <a:prstGeom prst="rect">
            <a:avLst/>
          </a:prstGeom>
        </p:spPr>
      </p:pic>
    </p:spTree>
    <p:extLst>
      <p:ext uri="{BB962C8B-B14F-4D97-AF65-F5344CB8AC3E}">
        <p14:creationId xmlns:p14="http://schemas.microsoft.com/office/powerpoint/2010/main" val="155060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Publications</a:t>
            </a:r>
            <a:endParaRPr lang="zh-TW" altLang="en-US" dirty="0"/>
          </a:p>
        </p:txBody>
      </p:sp>
      <p:sp>
        <p:nvSpPr>
          <p:cNvPr id="3" name="內容版面配置區 2"/>
          <p:cNvSpPr>
            <a:spLocks noGrp="1"/>
          </p:cNvSpPr>
          <p:nvPr>
            <p:ph sz="quarter" idx="1"/>
          </p:nvPr>
        </p:nvSpPr>
        <p:spPr/>
        <p:txBody>
          <a:bodyPr/>
          <a:lstStyle/>
          <a:p>
            <a:pPr marL="0" indent="0">
              <a:buNone/>
            </a:pPr>
            <a:r>
              <a:rPr lang="en-US" altLang="zh-TW" sz="1800" dirty="0" smtClean="0">
                <a:latin typeface="Times New Roman" panose="02020603050405020304" pitchFamily="18" charset="0"/>
                <a:cs typeface="Times New Roman" panose="02020603050405020304" pitchFamily="18" charset="0"/>
              </a:rPr>
              <a:t>[1</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Ripstein</a:t>
            </a:r>
            <a:r>
              <a:rPr lang="en-US" altLang="zh-TW" sz="1800" dirty="0">
                <a:latin typeface="Times New Roman" panose="02020603050405020304" pitchFamily="18" charset="0"/>
                <a:cs typeface="Times New Roman" panose="02020603050405020304" pitchFamily="18" charset="0"/>
              </a:rPr>
              <a:t>, Z. A., and J. L. Rubinstein. "</a:t>
            </a:r>
            <a:r>
              <a:rPr lang="en-US" altLang="zh-TW" sz="1800" dirty="0">
                <a:latin typeface="Times New Roman" panose="02020603050405020304" pitchFamily="18" charset="0"/>
                <a:cs typeface="Times New Roman" panose="02020603050405020304" pitchFamily="18" charset="0"/>
                <a:hlinkClick r:id="rId2"/>
              </a:rPr>
              <a:t>Processing of </a:t>
            </a:r>
            <a:r>
              <a:rPr lang="en-US" altLang="zh-TW" sz="1800" dirty="0" err="1">
                <a:latin typeface="Times New Roman" panose="02020603050405020304" pitchFamily="18" charset="0"/>
                <a:cs typeface="Times New Roman" panose="02020603050405020304" pitchFamily="18" charset="0"/>
                <a:hlinkClick r:id="rId2"/>
              </a:rPr>
              <a:t>cryo</a:t>
            </a:r>
            <a:r>
              <a:rPr lang="en-US" altLang="zh-TW" sz="1800" dirty="0">
                <a:latin typeface="Times New Roman" panose="02020603050405020304" pitchFamily="18" charset="0"/>
                <a:cs typeface="Times New Roman" panose="02020603050405020304" pitchFamily="18" charset="0"/>
                <a:hlinkClick r:id="rId2"/>
              </a:rPr>
              <a:t>-EM movie data</a:t>
            </a:r>
            <a:r>
              <a:rPr lang="en-US" altLang="zh-TW" sz="1800" dirty="0">
                <a:latin typeface="Times New Roman" panose="02020603050405020304" pitchFamily="18" charset="0"/>
                <a:cs typeface="Times New Roman" panose="02020603050405020304" pitchFamily="18" charset="0"/>
              </a:rPr>
              <a:t>." Methods in enzymology. Vol. 579. Academic Press, 2016. 103-124.</a:t>
            </a:r>
            <a:endParaRPr lang="en-US" altLang="zh-TW" sz="1800" dirty="0" smtClean="0">
              <a:latin typeface="Times New Roman" panose="02020603050405020304" pitchFamily="18" charset="0"/>
              <a:cs typeface="Times New Roman" panose="02020603050405020304" pitchFamily="18" charset="0"/>
            </a:endParaRPr>
          </a:p>
          <a:p>
            <a:pPr marL="0" indent="0">
              <a:buNone/>
            </a:pPr>
            <a:r>
              <a:rPr lang="en-US" altLang="zh-TW" sz="1800" dirty="0" smtClean="0">
                <a:latin typeface="Times New Roman" panose="02020603050405020304" pitchFamily="18" charset="0"/>
                <a:cs typeface="Times New Roman" panose="02020603050405020304" pitchFamily="18" charset="0"/>
              </a:rPr>
              <a:t>[2] MotionCor: Li</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Xueming</a:t>
            </a:r>
            <a:r>
              <a:rPr lang="en-US" altLang="zh-TW" sz="1800" dirty="0">
                <a:latin typeface="Times New Roman" panose="02020603050405020304" pitchFamily="18" charset="0"/>
                <a:cs typeface="Times New Roman" panose="02020603050405020304" pitchFamily="18" charset="0"/>
              </a:rPr>
              <a:t>, et al. "</a:t>
            </a:r>
            <a:r>
              <a:rPr lang="en-US" altLang="zh-TW" sz="1800" dirty="0">
                <a:latin typeface="Times New Roman" panose="02020603050405020304" pitchFamily="18" charset="0"/>
                <a:cs typeface="Times New Roman" panose="02020603050405020304" pitchFamily="18" charset="0"/>
                <a:hlinkClick r:id="rId3"/>
              </a:rPr>
              <a:t>Electron counting and beam-induced motion correction enable near-atomic-resolution single-particle </a:t>
            </a:r>
            <a:r>
              <a:rPr lang="en-US" altLang="zh-TW" sz="1800" dirty="0" err="1">
                <a:latin typeface="Times New Roman" panose="02020603050405020304" pitchFamily="18" charset="0"/>
                <a:cs typeface="Times New Roman" panose="02020603050405020304" pitchFamily="18" charset="0"/>
                <a:hlinkClick r:id="rId3"/>
              </a:rPr>
              <a:t>cryo</a:t>
            </a:r>
            <a:r>
              <a:rPr lang="en-US" altLang="zh-TW" sz="1800" dirty="0">
                <a:latin typeface="Times New Roman" panose="02020603050405020304" pitchFamily="18" charset="0"/>
                <a:cs typeface="Times New Roman" panose="02020603050405020304" pitchFamily="18" charset="0"/>
                <a:hlinkClick r:id="rId3"/>
              </a:rPr>
              <a:t>-EM</a:t>
            </a:r>
            <a:r>
              <a:rPr lang="en-US" altLang="zh-TW" sz="1800" dirty="0">
                <a:latin typeface="Times New Roman" panose="02020603050405020304" pitchFamily="18" charset="0"/>
                <a:cs typeface="Times New Roman" panose="02020603050405020304" pitchFamily="18" charset="0"/>
              </a:rPr>
              <a:t>." Nature methods 10.6 (2013): 584.</a:t>
            </a:r>
          </a:p>
          <a:p>
            <a:pPr marL="0" indent="0">
              <a:buNone/>
            </a:pPr>
            <a:r>
              <a:rPr lang="en-US" altLang="zh-TW" sz="1800" dirty="0" smtClean="0">
                <a:latin typeface="Times New Roman" panose="02020603050405020304" pitchFamily="18" charset="0"/>
                <a:cs typeface="Times New Roman" panose="02020603050405020304" pitchFamily="18" charset="0"/>
              </a:rPr>
              <a:t>[3] Unblur</a:t>
            </a:r>
            <a:r>
              <a:rPr lang="en-US" altLang="zh-TW" sz="1800" dirty="0">
                <a:latin typeface="Times New Roman" panose="02020603050405020304" pitchFamily="18" charset="0"/>
                <a:cs typeface="Times New Roman" panose="02020603050405020304" pitchFamily="18" charset="0"/>
              </a:rPr>
              <a:t>:</a:t>
            </a:r>
            <a:r>
              <a:rPr lang="en-US" altLang="zh-TW" sz="1800" dirty="0" smtClean="0">
                <a:latin typeface="Times New Roman" panose="02020603050405020304" pitchFamily="18" charset="0"/>
                <a:cs typeface="Times New Roman" panose="02020603050405020304" pitchFamily="18" charset="0"/>
              </a:rPr>
              <a:t> Grant</a:t>
            </a:r>
            <a:r>
              <a:rPr lang="en-US" altLang="zh-TW" sz="1800" dirty="0">
                <a:latin typeface="Times New Roman" panose="02020603050405020304" pitchFamily="18" charset="0"/>
                <a:cs typeface="Times New Roman" panose="02020603050405020304" pitchFamily="18" charset="0"/>
              </a:rPr>
              <a:t>, Timothy, and </a:t>
            </a:r>
            <a:r>
              <a:rPr lang="en-US" altLang="zh-TW" sz="1800" dirty="0" err="1">
                <a:latin typeface="Times New Roman" panose="02020603050405020304" pitchFamily="18" charset="0"/>
                <a:cs typeface="Times New Roman" panose="02020603050405020304" pitchFamily="18" charset="0"/>
              </a:rPr>
              <a:t>Nikolaus</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Grigorieff</a:t>
            </a:r>
            <a:r>
              <a:rPr lang="en-US" altLang="zh-TW" sz="1800" dirty="0">
                <a:latin typeface="Times New Roman" panose="02020603050405020304" pitchFamily="18" charset="0"/>
                <a:cs typeface="Times New Roman" panose="02020603050405020304" pitchFamily="18" charset="0"/>
              </a:rPr>
              <a:t>. "</a:t>
            </a:r>
            <a:r>
              <a:rPr lang="en-US" altLang="zh-TW" sz="1800" dirty="0">
                <a:latin typeface="Times New Roman" panose="02020603050405020304" pitchFamily="18" charset="0"/>
                <a:cs typeface="Times New Roman" panose="02020603050405020304" pitchFamily="18" charset="0"/>
                <a:hlinkClick r:id="rId4"/>
              </a:rPr>
              <a:t>Measuring the optimal exposure for single particle </a:t>
            </a:r>
            <a:r>
              <a:rPr lang="en-US" altLang="zh-TW" sz="1800" dirty="0" err="1">
                <a:latin typeface="Times New Roman" panose="02020603050405020304" pitchFamily="18" charset="0"/>
                <a:cs typeface="Times New Roman" panose="02020603050405020304" pitchFamily="18" charset="0"/>
                <a:hlinkClick r:id="rId4"/>
              </a:rPr>
              <a:t>cryo</a:t>
            </a:r>
            <a:r>
              <a:rPr lang="en-US" altLang="zh-TW" sz="1800" dirty="0">
                <a:latin typeface="Times New Roman" panose="02020603050405020304" pitchFamily="18" charset="0"/>
                <a:cs typeface="Times New Roman" panose="02020603050405020304" pitchFamily="18" charset="0"/>
                <a:hlinkClick r:id="rId4"/>
              </a:rPr>
              <a:t>-EM using a 2.6 Å reconstruction of rotavirus VP6</a:t>
            </a:r>
            <a:r>
              <a:rPr lang="en-US" altLang="zh-TW" sz="1800" dirty="0">
                <a:latin typeface="Times New Roman" panose="02020603050405020304" pitchFamily="18" charset="0"/>
                <a:cs typeface="Times New Roman" panose="02020603050405020304" pitchFamily="18" charset="0"/>
              </a:rPr>
              <a:t>." </a:t>
            </a:r>
            <a:r>
              <a:rPr lang="en-US" altLang="zh-TW" sz="1800" i="1" dirty="0" err="1">
                <a:latin typeface="Times New Roman" panose="02020603050405020304" pitchFamily="18" charset="0"/>
                <a:cs typeface="Times New Roman" panose="02020603050405020304" pitchFamily="18" charset="0"/>
              </a:rPr>
              <a:t>Elife</a:t>
            </a:r>
            <a:r>
              <a:rPr lang="en-US" altLang="zh-TW" sz="1800" dirty="0">
                <a:latin typeface="Times New Roman" panose="02020603050405020304" pitchFamily="18" charset="0"/>
                <a:cs typeface="Times New Roman" panose="02020603050405020304" pitchFamily="18" charset="0"/>
              </a:rPr>
              <a:t> 4 (2015): e06980</a:t>
            </a:r>
            <a:r>
              <a:rPr lang="en-US" altLang="zh-TW" sz="1800" dirty="0" smtClean="0">
                <a:latin typeface="Times New Roman" panose="02020603050405020304" pitchFamily="18" charset="0"/>
                <a:cs typeface="Times New Roman" panose="02020603050405020304" pitchFamily="18" charset="0"/>
              </a:rPr>
              <a:t>.</a:t>
            </a:r>
          </a:p>
          <a:p>
            <a:pPr marL="0" indent="0">
              <a:buNone/>
            </a:pPr>
            <a:r>
              <a:rPr lang="en-US" altLang="zh-TW" sz="1800" dirty="0" smtClean="0">
                <a:latin typeface="Times New Roman" panose="02020603050405020304" pitchFamily="18" charset="0"/>
                <a:cs typeface="Times New Roman" panose="02020603050405020304" pitchFamily="18" charset="0"/>
              </a:rPr>
              <a:t>[4] MotionCor2: Zheng</a:t>
            </a:r>
            <a:r>
              <a:rPr lang="en-US" altLang="zh-TW" sz="1800" dirty="0">
                <a:latin typeface="Times New Roman" panose="02020603050405020304" pitchFamily="18" charset="0"/>
                <a:cs typeface="Times New Roman" panose="02020603050405020304" pitchFamily="18" charset="0"/>
              </a:rPr>
              <a:t>, Shawn Q., et al. "</a:t>
            </a:r>
            <a:r>
              <a:rPr lang="en-US" altLang="zh-TW" sz="1800" dirty="0">
                <a:latin typeface="Times New Roman" panose="02020603050405020304" pitchFamily="18" charset="0"/>
                <a:cs typeface="Times New Roman" panose="02020603050405020304" pitchFamily="18" charset="0"/>
                <a:hlinkClick r:id="rId5"/>
              </a:rPr>
              <a:t>MotionCor2: anisotropic correction of beam-induced motion for improved </a:t>
            </a:r>
            <a:r>
              <a:rPr lang="en-US" altLang="zh-TW" sz="1800" dirty="0" err="1">
                <a:latin typeface="Times New Roman" panose="02020603050405020304" pitchFamily="18" charset="0"/>
                <a:cs typeface="Times New Roman" panose="02020603050405020304" pitchFamily="18" charset="0"/>
                <a:hlinkClick r:id="rId5"/>
              </a:rPr>
              <a:t>cryo</a:t>
            </a:r>
            <a:r>
              <a:rPr lang="en-US" altLang="zh-TW" sz="1800" dirty="0">
                <a:latin typeface="Times New Roman" panose="02020603050405020304" pitchFamily="18" charset="0"/>
                <a:cs typeface="Times New Roman" panose="02020603050405020304" pitchFamily="18" charset="0"/>
                <a:hlinkClick r:id="rId5"/>
              </a:rPr>
              <a:t>-electron microscopy</a:t>
            </a:r>
            <a:r>
              <a:rPr lang="en-US" altLang="zh-TW" sz="1800" dirty="0">
                <a:latin typeface="Times New Roman" panose="02020603050405020304" pitchFamily="18" charset="0"/>
                <a:cs typeface="Times New Roman" panose="02020603050405020304" pitchFamily="18" charset="0"/>
              </a:rPr>
              <a:t>." Nature methods 14.4 (2017): 331</a:t>
            </a:r>
            <a:r>
              <a:rPr lang="en-US" altLang="zh-TW" sz="1800" dirty="0" smtClean="0">
                <a:latin typeface="Times New Roman" panose="02020603050405020304" pitchFamily="18" charset="0"/>
                <a:cs typeface="Times New Roman" panose="02020603050405020304" pitchFamily="18" charset="0"/>
              </a:rPr>
              <a:t>.</a:t>
            </a:r>
          </a:p>
          <a:p>
            <a:pPr marL="0" indent="0">
              <a:buNone/>
            </a:pPr>
            <a:r>
              <a:rPr lang="en-US" altLang="zh-TW" sz="1800" dirty="0" smtClean="0">
                <a:latin typeface="Times New Roman" panose="02020603050405020304" pitchFamily="18" charset="0"/>
                <a:cs typeface="Times New Roman" panose="02020603050405020304" pitchFamily="18" charset="0"/>
              </a:rPr>
              <a:t>[5] </a:t>
            </a:r>
            <a:r>
              <a:rPr lang="en-US" altLang="zh-TW" sz="1800" dirty="0" err="1" smtClean="0">
                <a:latin typeface="Times New Roman" panose="02020603050405020304" pitchFamily="18" charset="0"/>
                <a:cs typeface="Times New Roman" panose="02020603050405020304" pitchFamily="18" charset="0"/>
              </a:rPr>
              <a:t>Alignparts_lmbfgs</a:t>
            </a:r>
            <a:r>
              <a:rPr lang="en-US" altLang="zh-TW" sz="1800" dirty="0" smtClean="0">
                <a:latin typeface="Times New Roman" panose="02020603050405020304" pitchFamily="18" charset="0"/>
                <a:cs typeface="Times New Roman" panose="02020603050405020304" pitchFamily="18" charset="0"/>
              </a:rPr>
              <a:t>: Rubinstein</a:t>
            </a:r>
            <a:r>
              <a:rPr lang="en-US" altLang="zh-TW" sz="1800" dirty="0">
                <a:latin typeface="Times New Roman" panose="02020603050405020304" pitchFamily="18" charset="0"/>
                <a:cs typeface="Times New Roman" panose="02020603050405020304" pitchFamily="18" charset="0"/>
              </a:rPr>
              <a:t>, John L., and Marcus A. Brubaker. "</a:t>
            </a:r>
            <a:r>
              <a:rPr lang="en-US" altLang="zh-TW" sz="1800" dirty="0">
                <a:latin typeface="Times New Roman" panose="02020603050405020304" pitchFamily="18" charset="0"/>
                <a:cs typeface="Times New Roman" panose="02020603050405020304" pitchFamily="18" charset="0"/>
                <a:hlinkClick r:id="rId6"/>
              </a:rPr>
              <a:t>Alignment of </a:t>
            </a:r>
            <a:r>
              <a:rPr lang="en-US" altLang="zh-TW" sz="1800" dirty="0" err="1">
                <a:latin typeface="Times New Roman" panose="02020603050405020304" pitchFamily="18" charset="0"/>
                <a:cs typeface="Times New Roman" panose="02020603050405020304" pitchFamily="18" charset="0"/>
                <a:hlinkClick r:id="rId6"/>
              </a:rPr>
              <a:t>cryo</a:t>
            </a:r>
            <a:r>
              <a:rPr lang="en-US" altLang="zh-TW" sz="1800" dirty="0">
                <a:latin typeface="Times New Roman" panose="02020603050405020304" pitchFamily="18" charset="0"/>
                <a:cs typeface="Times New Roman" panose="02020603050405020304" pitchFamily="18" charset="0"/>
                <a:hlinkClick r:id="rId6"/>
              </a:rPr>
              <a:t>-EM movies of individual particles by optimization of image translations</a:t>
            </a:r>
            <a:r>
              <a:rPr lang="en-US" altLang="zh-TW" sz="1800" dirty="0">
                <a:latin typeface="Times New Roman" panose="02020603050405020304" pitchFamily="18" charset="0"/>
                <a:cs typeface="Times New Roman" panose="02020603050405020304" pitchFamily="18" charset="0"/>
              </a:rPr>
              <a:t>." Journal of structural biology 192.2 (2015): 188-195</a:t>
            </a:r>
            <a:r>
              <a:rPr lang="en-US" altLang="zh-TW" sz="1800" dirty="0" smtClean="0">
                <a:latin typeface="Times New Roman" panose="02020603050405020304" pitchFamily="18" charset="0"/>
                <a:cs typeface="Times New Roman" panose="02020603050405020304" pitchFamily="18" charset="0"/>
              </a:rPr>
              <a:t>.</a:t>
            </a:r>
          </a:p>
          <a:p>
            <a:pPr marL="0" indent="0">
              <a:buNone/>
            </a:pPr>
            <a:r>
              <a:rPr lang="en-US" altLang="zh-TW" sz="1800" dirty="0" smtClean="0">
                <a:latin typeface="Times New Roman" panose="02020603050405020304" pitchFamily="18" charset="0"/>
                <a:cs typeface="Times New Roman" panose="02020603050405020304" pitchFamily="18" charset="0"/>
              </a:rPr>
              <a:t>[6</a:t>
            </a:r>
            <a:r>
              <a:rPr lang="en-US" altLang="zh-TW" sz="1800" dirty="0">
                <a:latin typeface="Times New Roman" panose="02020603050405020304" pitchFamily="18" charset="0"/>
                <a:cs typeface="Times New Roman" panose="02020603050405020304" pitchFamily="18" charset="0"/>
              </a:rPr>
              <a:t>] Warp: </a:t>
            </a:r>
            <a:r>
              <a:rPr lang="en-US" altLang="zh-TW" sz="1800" dirty="0" err="1">
                <a:latin typeface="Times New Roman" panose="02020603050405020304" pitchFamily="18" charset="0"/>
                <a:cs typeface="Times New Roman" panose="02020603050405020304" pitchFamily="18" charset="0"/>
              </a:rPr>
              <a:t>Tegunov</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Dimitry</a:t>
            </a:r>
            <a:r>
              <a:rPr lang="en-US" altLang="zh-TW" sz="1800" dirty="0">
                <a:latin typeface="Times New Roman" panose="02020603050405020304" pitchFamily="18" charset="0"/>
                <a:cs typeface="Times New Roman" panose="02020603050405020304" pitchFamily="18" charset="0"/>
              </a:rPr>
              <a:t>, and Patrick Cramer. "</a:t>
            </a:r>
            <a:r>
              <a:rPr lang="en-US" altLang="zh-TW" sz="1800" dirty="0">
                <a:latin typeface="Times New Roman" panose="02020603050405020304" pitchFamily="18" charset="0"/>
                <a:cs typeface="Times New Roman" panose="02020603050405020304" pitchFamily="18" charset="0"/>
                <a:hlinkClick r:id="rId7"/>
              </a:rPr>
              <a:t>Real-time </a:t>
            </a:r>
            <a:r>
              <a:rPr lang="en-US" altLang="zh-TW" sz="1800" dirty="0" err="1">
                <a:latin typeface="Times New Roman" panose="02020603050405020304" pitchFamily="18" charset="0"/>
                <a:cs typeface="Times New Roman" panose="02020603050405020304" pitchFamily="18" charset="0"/>
                <a:hlinkClick r:id="rId7"/>
              </a:rPr>
              <a:t>cryo</a:t>
            </a:r>
            <a:r>
              <a:rPr lang="en-US" altLang="zh-TW" sz="1800" dirty="0">
                <a:latin typeface="Times New Roman" panose="02020603050405020304" pitchFamily="18" charset="0"/>
                <a:cs typeface="Times New Roman" panose="02020603050405020304" pitchFamily="18" charset="0"/>
                <a:hlinkClick r:id="rId7"/>
              </a:rPr>
              <a:t>-EM data pre-processing with Warp</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BioRxiv</a:t>
            </a:r>
            <a:r>
              <a:rPr lang="en-US" altLang="zh-TW" sz="1800" dirty="0">
                <a:latin typeface="Times New Roman" panose="02020603050405020304" pitchFamily="18" charset="0"/>
                <a:cs typeface="Times New Roman" panose="02020603050405020304" pitchFamily="18" charset="0"/>
              </a:rPr>
              <a:t> (2018): 338558.</a:t>
            </a:r>
          </a:p>
          <a:p>
            <a:pPr marL="0" indent="0">
              <a:buNone/>
            </a:pPr>
            <a:r>
              <a:rPr lang="en-US" altLang="zh-TW" sz="1800" dirty="0" smtClean="0">
                <a:latin typeface="Times New Roman" panose="02020603050405020304" pitchFamily="18" charset="0"/>
                <a:cs typeface="Times New Roman" panose="02020603050405020304" pitchFamily="18" charset="0"/>
              </a:rPr>
              <a:t>[6] Particle polishing</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Scheres</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Sjors</a:t>
            </a:r>
            <a:r>
              <a:rPr lang="en-US" altLang="zh-TW" sz="1800" dirty="0">
                <a:latin typeface="Times New Roman" panose="02020603050405020304" pitchFamily="18" charset="0"/>
                <a:cs typeface="Times New Roman" panose="02020603050405020304" pitchFamily="18" charset="0"/>
              </a:rPr>
              <a:t> HW. "</a:t>
            </a:r>
            <a:r>
              <a:rPr lang="en-US" altLang="zh-TW" sz="1800" dirty="0">
                <a:latin typeface="Times New Roman" panose="02020603050405020304" pitchFamily="18" charset="0"/>
                <a:cs typeface="Times New Roman" panose="02020603050405020304" pitchFamily="18" charset="0"/>
                <a:hlinkClick r:id="rId8"/>
              </a:rPr>
              <a:t>Beam-induced motion correction for sub-</a:t>
            </a:r>
            <a:r>
              <a:rPr lang="en-US" altLang="zh-TW" sz="1800" dirty="0" err="1">
                <a:latin typeface="Times New Roman" panose="02020603050405020304" pitchFamily="18" charset="0"/>
                <a:cs typeface="Times New Roman" panose="02020603050405020304" pitchFamily="18" charset="0"/>
                <a:hlinkClick r:id="rId8"/>
              </a:rPr>
              <a:t>megadalton</a:t>
            </a:r>
            <a:r>
              <a:rPr lang="en-US" altLang="zh-TW" sz="1800" dirty="0">
                <a:latin typeface="Times New Roman" panose="02020603050405020304" pitchFamily="18" charset="0"/>
                <a:cs typeface="Times New Roman" panose="02020603050405020304" pitchFamily="18" charset="0"/>
                <a:hlinkClick r:id="rId8"/>
              </a:rPr>
              <a:t> </a:t>
            </a:r>
            <a:r>
              <a:rPr lang="en-US" altLang="zh-TW" sz="1800" dirty="0" err="1">
                <a:latin typeface="Times New Roman" panose="02020603050405020304" pitchFamily="18" charset="0"/>
                <a:cs typeface="Times New Roman" panose="02020603050405020304" pitchFamily="18" charset="0"/>
                <a:hlinkClick r:id="rId8"/>
              </a:rPr>
              <a:t>cryo</a:t>
            </a:r>
            <a:r>
              <a:rPr lang="en-US" altLang="zh-TW" sz="1800" dirty="0">
                <a:latin typeface="Times New Roman" panose="02020603050405020304" pitchFamily="18" charset="0"/>
                <a:cs typeface="Times New Roman" panose="02020603050405020304" pitchFamily="18" charset="0"/>
                <a:hlinkClick r:id="rId8"/>
              </a:rPr>
              <a:t>-EM particles</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Elife</a:t>
            </a:r>
            <a:r>
              <a:rPr lang="en-US" altLang="zh-TW" sz="1800" dirty="0">
                <a:latin typeface="Times New Roman" panose="02020603050405020304" pitchFamily="18" charset="0"/>
                <a:cs typeface="Times New Roman" panose="02020603050405020304" pitchFamily="18" charset="0"/>
              </a:rPr>
              <a:t> 3 (2014): e03665</a:t>
            </a:r>
            <a:r>
              <a:rPr lang="en-US" altLang="zh-TW" sz="1800" dirty="0" smtClean="0">
                <a:latin typeface="Times New Roman" panose="02020603050405020304" pitchFamily="18" charset="0"/>
                <a:cs typeface="Times New Roman" panose="02020603050405020304" pitchFamily="18" charset="0"/>
              </a:rPr>
              <a:t>.</a:t>
            </a:r>
          </a:p>
          <a:p>
            <a:pPr marL="0" indent="0">
              <a:buNone/>
            </a:pPr>
            <a:r>
              <a:rPr lang="en-US" altLang="zh-TW" sz="1800" dirty="0" smtClean="0">
                <a:latin typeface="Times New Roman" panose="02020603050405020304" pitchFamily="18" charset="0"/>
                <a:cs typeface="Times New Roman" panose="02020603050405020304" pitchFamily="18" charset="0"/>
              </a:rPr>
              <a:t>[7] Bayesian polishing</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Zivanov</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Jasenko</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Takanori</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Nakane</a:t>
            </a:r>
            <a:r>
              <a:rPr lang="en-US" altLang="zh-TW" sz="1800" dirty="0">
                <a:latin typeface="Times New Roman" panose="02020603050405020304" pitchFamily="18" charset="0"/>
                <a:cs typeface="Times New Roman" panose="02020603050405020304" pitchFamily="18" charset="0"/>
              </a:rPr>
              <a:t>, and </a:t>
            </a:r>
            <a:r>
              <a:rPr lang="en-US" altLang="zh-TW" sz="1800" dirty="0" err="1">
                <a:latin typeface="Times New Roman" panose="02020603050405020304" pitchFamily="18" charset="0"/>
                <a:cs typeface="Times New Roman" panose="02020603050405020304" pitchFamily="18" charset="0"/>
              </a:rPr>
              <a:t>Sjors</a:t>
            </a:r>
            <a:r>
              <a:rPr lang="en-US" altLang="zh-TW" sz="1800" dirty="0">
                <a:latin typeface="Times New Roman" panose="02020603050405020304" pitchFamily="18" charset="0"/>
                <a:cs typeface="Times New Roman" panose="02020603050405020304" pitchFamily="18" charset="0"/>
              </a:rPr>
              <a:t> HW </a:t>
            </a:r>
            <a:r>
              <a:rPr lang="en-US" altLang="zh-TW" sz="1800" dirty="0" err="1">
                <a:latin typeface="Times New Roman" panose="02020603050405020304" pitchFamily="18" charset="0"/>
                <a:cs typeface="Times New Roman" panose="02020603050405020304" pitchFamily="18" charset="0"/>
              </a:rPr>
              <a:t>Scheres</a:t>
            </a:r>
            <a:r>
              <a:rPr lang="en-US" altLang="zh-TW" sz="1800" dirty="0">
                <a:latin typeface="Times New Roman" panose="02020603050405020304" pitchFamily="18" charset="0"/>
                <a:cs typeface="Times New Roman" panose="02020603050405020304" pitchFamily="18" charset="0"/>
              </a:rPr>
              <a:t>. "</a:t>
            </a:r>
            <a:r>
              <a:rPr lang="en-US" altLang="zh-TW" sz="1800" dirty="0">
                <a:latin typeface="Times New Roman" panose="02020603050405020304" pitchFamily="18" charset="0"/>
                <a:cs typeface="Times New Roman" panose="02020603050405020304" pitchFamily="18" charset="0"/>
                <a:hlinkClick r:id="rId9"/>
              </a:rPr>
              <a:t>A Bayesian approach to beam-induced motion correction in </a:t>
            </a:r>
            <a:r>
              <a:rPr lang="en-US" altLang="zh-TW" sz="1800" dirty="0" err="1">
                <a:latin typeface="Times New Roman" panose="02020603050405020304" pitchFamily="18" charset="0"/>
                <a:cs typeface="Times New Roman" panose="02020603050405020304" pitchFamily="18" charset="0"/>
                <a:hlinkClick r:id="rId9"/>
              </a:rPr>
              <a:t>cryo</a:t>
            </a:r>
            <a:r>
              <a:rPr lang="en-US" altLang="zh-TW" sz="1800" dirty="0">
                <a:latin typeface="Times New Roman" panose="02020603050405020304" pitchFamily="18" charset="0"/>
                <a:cs typeface="Times New Roman" panose="02020603050405020304" pitchFamily="18" charset="0"/>
                <a:hlinkClick r:id="rId9"/>
              </a:rPr>
              <a:t>-EM single-particle analysis</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IUCrJ</a:t>
            </a:r>
            <a:r>
              <a:rPr lang="en-US" altLang="zh-TW" sz="1800" dirty="0">
                <a:latin typeface="Times New Roman" panose="02020603050405020304" pitchFamily="18" charset="0"/>
                <a:cs typeface="Times New Roman" panose="02020603050405020304" pitchFamily="18" charset="0"/>
              </a:rPr>
              <a:t> 6.1 (2019</a:t>
            </a:r>
            <a:r>
              <a:rPr lang="en-US" altLang="zh-TW" sz="1800" dirty="0" smtClean="0">
                <a:latin typeface="Times New Roman" panose="02020603050405020304" pitchFamily="18" charset="0"/>
                <a:cs typeface="Times New Roman" panose="02020603050405020304" pitchFamily="18" charset="0"/>
              </a:rPr>
              <a:t>).</a:t>
            </a:r>
          </a:p>
          <a:p>
            <a:pPr marL="0" indent="0">
              <a:buNone/>
            </a:pPr>
            <a:endParaRPr lang="zh-TW" altLang="en-US" sz="18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14</a:t>
            </a:fld>
            <a:endParaRPr lang="zh-TW" altLang="en-US" dirty="0"/>
          </a:p>
        </p:txBody>
      </p:sp>
    </p:spTree>
    <p:extLst>
      <p:ext uri="{BB962C8B-B14F-4D97-AF65-F5344CB8AC3E}">
        <p14:creationId xmlns:p14="http://schemas.microsoft.com/office/powerpoint/2010/main" val="2526079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Software</a:t>
            </a:r>
            <a:endParaRPr lang="zh-TW" altLang="en-US" dirty="0"/>
          </a:p>
        </p:txBody>
      </p:sp>
      <p:sp>
        <p:nvSpPr>
          <p:cNvPr id="3" name="內容版面配置區 2"/>
          <p:cNvSpPr>
            <a:spLocks noGrp="1"/>
          </p:cNvSpPr>
          <p:nvPr>
            <p:ph sz="quarter" idx="1"/>
          </p:nvPr>
        </p:nvSpPr>
        <p:spPr/>
        <p:txBody>
          <a:bodyPr/>
          <a:lstStyle/>
          <a:p>
            <a:r>
              <a:rPr lang="en-US" altLang="zh-TW" sz="2800" dirty="0" smtClean="0">
                <a:latin typeface="Times New Roman" panose="02020603050405020304" pitchFamily="18" charset="0"/>
                <a:cs typeface="Times New Roman" panose="02020603050405020304" pitchFamily="18" charset="0"/>
                <a:hlinkClick r:id="rId2"/>
              </a:rPr>
              <a:t>MotionCorr</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hlinkClick r:id="rId3"/>
              </a:rPr>
              <a:t>MotionCor2</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hlinkClick r:id="rId4"/>
              </a:rPr>
              <a:t>Unblur</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hlinkClick r:id="rId5"/>
              </a:rPr>
              <a:t>Alignparts_lmbfgs</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hlinkClick r:id="rId6"/>
              </a:rPr>
              <a:t>Warp</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hlinkClick r:id="rId7"/>
              </a:rPr>
              <a:t>CryoSparc2</a:t>
            </a:r>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15</a:t>
            </a:fld>
            <a:endParaRPr lang="zh-TW" altLang="en-US" dirty="0"/>
          </a:p>
        </p:txBody>
      </p:sp>
    </p:spTree>
    <p:extLst>
      <p:ext uri="{BB962C8B-B14F-4D97-AF65-F5344CB8AC3E}">
        <p14:creationId xmlns:p14="http://schemas.microsoft.com/office/powerpoint/2010/main" val="3704607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CTF Estimation</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C7A2454C-91E5-41D3-888B-2251DD37D6CE}" type="slidenum">
              <a:rPr lang="zh-TW" altLang="en-US" smtClean="0"/>
              <a:pPr>
                <a:defRPr/>
              </a:pPr>
              <a:t>16</a:t>
            </a:fld>
            <a:endParaRPr lang="zh-TW" altLang="en-US"/>
          </a:p>
        </p:txBody>
      </p:sp>
    </p:spTree>
    <p:extLst>
      <p:ext uri="{BB962C8B-B14F-4D97-AF65-F5344CB8AC3E}">
        <p14:creationId xmlns:p14="http://schemas.microsoft.com/office/powerpoint/2010/main" val="3184835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Review of </a:t>
            </a:r>
            <a:r>
              <a:rPr lang="en-US" altLang="zh-TW" dirty="0" smtClean="0"/>
              <a:t>CTF</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If no astigmatism</a:t>
            </a:r>
          </a:p>
          <a:p>
            <a:pPr lvl="1"/>
            <a:r>
              <a:rPr lang="en-US" altLang="zh-TW" dirty="0" smtClean="0">
                <a:latin typeface="Times New Roman" panose="02020603050405020304" pitchFamily="18" charset="0"/>
                <a:cs typeface="Times New Roman" panose="02020603050405020304" pitchFamily="18" charset="0"/>
              </a:rPr>
              <a:t>Set </a:t>
            </a:r>
            <a:r>
              <a:rPr lang="en-US" altLang="zh-TW" dirty="0" err="1">
                <a:latin typeface="Times New Roman" panose="02020603050405020304" pitchFamily="18" charset="0"/>
                <a:cs typeface="Times New Roman" panose="02020603050405020304" pitchFamily="18" charset="0"/>
              </a:rPr>
              <a:t>DefocusU</a:t>
            </a:r>
            <a:r>
              <a:rPr lang="en-US" altLang="zh-TW" dirty="0">
                <a:latin typeface="Times New Roman" panose="02020603050405020304" pitchFamily="18" charset="0"/>
                <a:cs typeface="Times New Roman" panose="02020603050405020304" pitchFamily="18" charset="0"/>
              </a:rPr>
              <a:t>=</a:t>
            </a:r>
            <a:r>
              <a:rPr lang="en-US" altLang="zh-TW" dirty="0" err="1">
                <a:latin typeface="Times New Roman" panose="02020603050405020304" pitchFamily="18" charset="0"/>
                <a:cs typeface="Times New Roman" panose="02020603050405020304" pitchFamily="18" charset="0"/>
              </a:rPr>
              <a:t>DefocusV</a:t>
            </a:r>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Set Defocus angle = 0</a:t>
            </a:r>
          </a:p>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17</a:t>
            </a:fld>
            <a:endParaRPr lang="zh-TW" altLang="en-US" dirty="0"/>
          </a:p>
        </p:txBody>
      </p:sp>
      <p:pic>
        <p:nvPicPr>
          <p:cNvPr id="5" name="圖片 4"/>
          <p:cNvPicPr>
            <a:picLocks noChangeAspect="1"/>
          </p:cNvPicPr>
          <p:nvPr/>
        </p:nvPicPr>
        <p:blipFill>
          <a:blip r:embed="rId2"/>
          <a:stretch>
            <a:fillRect/>
          </a:stretch>
        </p:blipFill>
        <p:spPr>
          <a:xfrm>
            <a:off x="6240016" y="3212976"/>
            <a:ext cx="4703919" cy="3437074"/>
          </a:xfrm>
          <a:prstGeom prst="rect">
            <a:avLst/>
          </a:prstGeom>
        </p:spPr>
      </p:pic>
      <p:pic>
        <p:nvPicPr>
          <p:cNvPr id="7" name="圖片 6"/>
          <p:cNvPicPr>
            <a:picLocks noChangeAspect="1"/>
          </p:cNvPicPr>
          <p:nvPr/>
        </p:nvPicPr>
        <p:blipFill>
          <a:blip r:embed="rId3"/>
          <a:stretch>
            <a:fillRect/>
          </a:stretch>
        </p:blipFill>
        <p:spPr>
          <a:xfrm>
            <a:off x="609600" y="2708920"/>
            <a:ext cx="5342384" cy="3196626"/>
          </a:xfrm>
          <a:prstGeom prst="rect">
            <a:avLst/>
          </a:prstGeom>
        </p:spPr>
      </p:pic>
      <p:pic>
        <p:nvPicPr>
          <p:cNvPr id="6" name="圖片 5"/>
          <p:cNvPicPr>
            <a:picLocks noChangeAspect="1"/>
          </p:cNvPicPr>
          <p:nvPr/>
        </p:nvPicPr>
        <p:blipFill>
          <a:blip r:embed="rId4"/>
          <a:stretch>
            <a:fillRect/>
          </a:stretch>
        </p:blipFill>
        <p:spPr>
          <a:xfrm>
            <a:off x="7464152" y="648268"/>
            <a:ext cx="2484787" cy="2471903"/>
          </a:xfrm>
          <a:prstGeom prst="rect">
            <a:avLst/>
          </a:prstGeom>
        </p:spPr>
      </p:pic>
    </p:spTree>
    <p:extLst>
      <p:ext uri="{BB962C8B-B14F-4D97-AF65-F5344CB8AC3E}">
        <p14:creationId xmlns:p14="http://schemas.microsoft.com/office/powerpoint/2010/main" val="5251117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The related formula about </a:t>
            </a:r>
            <a:r>
              <a:rPr lang="en-US" altLang="zh-TW" dirty="0" smtClean="0">
                <a:hlinkClick r:id="rId3"/>
              </a:rPr>
              <a:t>CTF</a:t>
            </a:r>
            <a:endParaRPr lang="zh-TW" altLang="en-US" dirty="0"/>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18</a:t>
            </a:fld>
            <a:endParaRPr lang="zh-TW" altLang="en-US" dirty="0"/>
          </a:p>
        </p:txBody>
      </p:sp>
      <p:pic>
        <p:nvPicPr>
          <p:cNvPr id="5" name="圖片 4"/>
          <p:cNvPicPr>
            <a:picLocks noChangeAspect="1"/>
          </p:cNvPicPr>
          <p:nvPr/>
        </p:nvPicPr>
        <p:blipFill>
          <a:blip r:embed="rId4"/>
          <a:stretch>
            <a:fillRect/>
          </a:stretch>
        </p:blipFill>
        <p:spPr>
          <a:xfrm>
            <a:off x="974357" y="1300542"/>
            <a:ext cx="4968552" cy="731175"/>
          </a:xfrm>
          <a:prstGeom prst="rect">
            <a:avLst/>
          </a:prstGeom>
        </p:spPr>
      </p:pic>
      <p:pic>
        <p:nvPicPr>
          <p:cNvPr id="6" name="圖片 5"/>
          <p:cNvPicPr>
            <a:picLocks noChangeAspect="1"/>
          </p:cNvPicPr>
          <p:nvPr/>
        </p:nvPicPr>
        <p:blipFill>
          <a:blip r:embed="rId5"/>
          <a:stretch>
            <a:fillRect/>
          </a:stretch>
        </p:blipFill>
        <p:spPr>
          <a:xfrm>
            <a:off x="974357" y="1964353"/>
            <a:ext cx="6703566" cy="577669"/>
          </a:xfrm>
          <a:prstGeom prst="rect">
            <a:avLst/>
          </a:prstGeom>
        </p:spPr>
      </p:pic>
      <p:pic>
        <p:nvPicPr>
          <p:cNvPr id="7" name="圖片 6"/>
          <p:cNvPicPr>
            <a:picLocks noChangeAspect="1"/>
          </p:cNvPicPr>
          <p:nvPr/>
        </p:nvPicPr>
        <p:blipFill>
          <a:blip r:embed="rId6"/>
          <a:stretch>
            <a:fillRect/>
          </a:stretch>
        </p:blipFill>
        <p:spPr>
          <a:xfrm>
            <a:off x="974357" y="2572864"/>
            <a:ext cx="5321156" cy="1007009"/>
          </a:xfrm>
          <a:prstGeom prst="rect">
            <a:avLst/>
          </a:prstGeom>
        </p:spPr>
      </p:pic>
      <p:pic>
        <p:nvPicPr>
          <p:cNvPr id="8" name="圖片 7"/>
          <p:cNvPicPr>
            <a:picLocks noChangeAspect="1"/>
          </p:cNvPicPr>
          <p:nvPr/>
        </p:nvPicPr>
        <p:blipFill>
          <a:blip r:embed="rId7"/>
          <a:stretch>
            <a:fillRect/>
          </a:stretch>
        </p:blipFill>
        <p:spPr>
          <a:xfrm>
            <a:off x="974357" y="3607267"/>
            <a:ext cx="4344916" cy="685829"/>
          </a:xfrm>
          <a:prstGeom prst="rect">
            <a:avLst/>
          </a:prstGeom>
        </p:spPr>
      </p:pic>
      <p:pic>
        <p:nvPicPr>
          <p:cNvPr id="9" name="圖片 8"/>
          <p:cNvPicPr>
            <a:picLocks noChangeAspect="1"/>
          </p:cNvPicPr>
          <p:nvPr/>
        </p:nvPicPr>
        <p:blipFill>
          <a:blip r:embed="rId8"/>
          <a:stretch>
            <a:fillRect/>
          </a:stretch>
        </p:blipFill>
        <p:spPr>
          <a:xfrm>
            <a:off x="845658" y="4233560"/>
            <a:ext cx="3817500" cy="991467"/>
          </a:xfrm>
          <a:prstGeom prst="rect">
            <a:avLst/>
          </a:prstGeom>
        </p:spPr>
      </p:pic>
      <p:sp>
        <p:nvSpPr>
          <p:cNvPr id="10" name="矩形 9"/>
          <p:cNvSpPr/>
          <p:nvPr/>
        </p:nvSpPr>
        <p:spPr>
          <a:xfrm>
            <a:off x="4559168" y="3723255"/>
            <a:ext cx="468747" cy="4341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p:cNvPicPr>
            <a:picLocks noChangeAspect="1"/>
          </p:cNvPicPr>
          <p:nvPr/>
        </p:nvPicPr>
        <p:blipFill>
          <a:blip r:embed="rId9"/>
          <a:stretch>
            <a:fillRect/>
          </a:stretch>
        </p:blipFill>
        <p:spPr>
          <a:xfrm>
            <a:off x="7563626" y="1300542"/>
            <a:ext cx="3702975" cy="3698934"/>
          </a:xfrm>
          <a:prstGeom prst="rect">
            <a:avLst/>
          </a:prstGeom>
        </p:spPr>
      </p:pic>
      <mc:AlternateContent xmlns:mc="http://schemas.openxmlformats.org/markup-compatibility/2006" xmlns:a14="http://schemas.microsoft.com/office/drawing/2010/main">
        <mc:Choice Requires="a14">
          <p:sp>
            <p:nvSpPr>
              <p:cNvPr id="12" name="文字方塊 11"/>
              <p:cNvSpPr txBox="1"/>
              <p:nvPr/>
            </p:nvSpPr>
            <p:spPr>
              <a:xfrm>
                <a:off x="7563626" y="5338588"/>
                <a:ext cx="3289289" cy="1200329"/>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V: Electric potential difference</a:t>
                </a:r>
              </a:p>
              <a:p>
                <a:r>
                  <a:rPr lang="en-US" altLang="zh-TW" dirty="0" smtClean="0">
                    <a:latin typeface="Times New Roman" panose="02020603050405020304" pitchFamily="18" charset="0"/>
                    <a:cs typeface="Times New Roman" panose="02020603050405020304" pitchFamily="18" charset="0"/>
                  </a:rPr>
                  <a:t>A: Amplitude contrast</a:t>
                </a:r>
              </a:p>
              <a:p>
                <a:r>
                  <a:rPr lang="en-US" altLang="zh-TW" dirty="0" smtClean="0">
                    <a:latin typeface="Times New Roman" panose="02020603050405020304" pitchFamily="18" charset="0"/>
                    <a:cs typeface="Times New Roman" panose="02020603050405020304" pitchFamily="18" charset="0"/>
                  </a:rPr>
                  <a:t>Cs: Spherical </a:t>
                </a:r>
                <a:r>
                  <a:rPr lang="en-US" altLang="zh-TW" dirty="0" err="1" smtClean="0">
                    <a:latin typeface="Times New Roman" panose="02020603050405020304" pitchFamily="18" charset="0"/>
                    <a:cs typeface="Times New Roman" panose="02020603050405020304" pitchFamily="18" charset="0"/>
                  </a:rPr>
                  <a:t>aberivation</a:t>
                </a:r>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Z(</a:t>
                </a:r>
                <a14:m>
                  <m:oMath xmlns:m="http://schemas.openxmlformats.org/officeDocument/2006/math">
                    <m:r>
                      <a:rPr lang="zh-TW" altLang="en-US" i="1" smtClean="0">
                        <a:latin typeface="Cambria Math" panose="02040503050406030204" pitchFamily="18" charset="0"/>
                      </a:rPr>
                      <m:t>𝜃</m:t>
                    </m:r>
                  </m:oMath>
                </a14:m>
                <a:r>
                  <a:rPr lang="en-US" altLang="zh-TW" dirty="0" smtClean="0">
                    <a:latin typeface="Times New Roman" panose="02020603050405020304" pitchFamily="18" charset="0"/>
                    <a:cs typeface="Times New Roman" panose="02020603050405020304" pitchFamily="18" charset="0"/>
                  </a:rPr>
                  <a:t>) : Defocus</a:t>
                </a:r>
                <a:endParaRPr lang="zh-TW" altLang="en-US" dirty="0">
                  <a:latin typeface="Times New Roman" panose="02020603050405020304" pitchFamily="18" charset="0"/>
                  <a:cs typeface="Times New Roman" panose="02020603050405020304" pitchFamily="18" charset="0"/>
                </a:endParaRPr>
              </a:p>
            </p:txBody>
          </p:sp>
        </mc:Choice>
        <mc:Fallback xmlns="">
          <p:sp>
            <p:nvSpPr>
              <p:cNvPr id="12" name="文字方塊 11"/>
              <p:cNvSpPr txBox="1">
                <a:spLocks noRot="1" noChangeAspect="1" noMove="1" noResize="1" noEditPoints="1" noAdjustHandles="1" noChangeArrowheads="1" noChangeShapeType="1" noTextEdit="1"/>
              </p:cNvSpPr>
              <p:nvPr/>
            </p:nvSpPr>
            <p:spPr>
              <a:xfrm>
                <a:off x="7563626" y="5338588"/>
                <a:ext cx="3289289" cy="1200329"/>
              </a:xfrm>
              <a:prstGeom prst="rect">
                <a:avLst/>
              </a:prstGeom>
              <a:blipFill>
                <a:blip r:embed="rId10"/>
                <a:stretch>
                  <a:fillRect l="-1670" t="-3046" b="-710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988761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CTFFIND4 (2015)</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Calculate amplitude spectrum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𝑁</m:t>
                        </m:r>
                      </m:e>
                      <m:sub>
                        <m:r>
                          <a:rPr lang="en-US" altLang="zh-TW" b="0" i="1" smtClean="0">
                            <a:latin typeface="Cambria Math" panose="02040503050406030204" pitchFamily="18" charset="0"/>
                            <a:cs typeface="Times New Roman" panose="02020603050405020304" pitchFamily="18" charset="0"/>
                          </a:rPr>
                          <m:t>𝑑</m:t>
                        </m:r>
                      </m:sub>
                    </m:sSub>
                  </m:oMath>
                </a14:m>
                <a:r>
                  <a:rPr lang="en-US" altLang="zh-TW" dirty="0" smtClean="0">
                    <a:latin typeface="Times New Roman" panose="02020603050405020304" pitchFamily="18" charset="0"/>
                    <a:cs typeface="Times New Roman" panose="02020603050405020304" pitchFamily="18" charset="0"/>
                  </a:rPr>
                  <a:t> (Welch’s method: subfield averaging)</a:t>
                </a:r>
              </a:p>
              <a:p>
                <a:pPr lvl="1"/>
                <a:r>
                  <a:rPr lang="en-US" altLang="zh-TW" dirty="0" smtClean="0">
                    <a:latin typeface="Times New Roman" panose="02020603050405020304" pitchFamily="18" charset="0"/>
                    <a:cs typeface="Times New Roman" panose="02020603050405020304" pitchFamily="18" charset="0"/>
                  </a:rPr>
                  <a:t>Sometimes use averaging amplitude spectra of movie frames instead</a:t>
                </a:r>
              </a:p>
              <a:p>
                <a:r>
                  <a:rPr lang="en-US" altLang="zh-TW" dirty="0" smtClean="0">
                    <a:latin typeface="Times New Roman" panose="02020603050405020304" pitchFamily="18" charset="0"/>
                    <a:cs typeface="Times New Roman" panose="02020603050405020304" pitchFamily="18" charset="0"/>
                  </a:rPr>
                  <a:t>Background subtraction to get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cs typeface="Times New Roman" panose="02020603050405020304" pitchFamily="18" charset="0"/>
                          </a:rPr>
                          <m:t>𝐴</m:t>
                        </m:r>
                      </m:e>
                      <m:sub>
                        <m:r>
                          <a:rPr lang="en-US" altLang="zh-TW" i="1">
                            <a:latin typeface="Cambria Math" panose="02040503050406030204" pitchFamily="18" charset="0"/>
                            <a:cs typeface="Times New Roman" panose="02020603050405020304" pitchFamily="18" charset="0"/>
                          </a:rPr>
                          <m:t>𝑑</m:t>
                        </m:r>
                      </m:sub>
                    </m:sSub>
                  </m:oMath>
                </a14:m>
                <a:r>
                  <a:rPr lang="en-US" altLang="zh-TW" dirty="0" smtClean="0">
                    <a:latin typeface="Times New Roman" panose="02020603050405020304" pitchFamily="18" charset="0"/>
                    <a:cs typeface="Times New Roman" panose="02020603050405020304" pitchFamily="18" charset="0"/>
                  </a:rPr>
                  <a:t> (Subtract smooth version of power spectrum)</a:t>
                </a:r>
              </a:p>
              <a:p>
                <a:r>
                  <a:rPr lang="en-US" altLang="zh-TW" dirty="0" smtClean="0">
                    <a:latin typeface="Times New Roman" panose="02020603050405020304" pitchFamily="18" charset="0"/>
                    <a:cs typeface="Times New Roman" panose="02020603050405020304" pitchFamily="18" charset="0"/>
                  </a:rPr>
                  <a:t>Scoring function (</a:t>
                </a:r>
                <a14:m>
                  <m:oMath xmlns:m="http://schemas.openxmlformats.org/officeDocument/2006/math">
                    <m:r>
                      <a:rPr lang="en-US" altLang="zh-TW" i="1">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TW"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dirty="0" smtClean="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cs typeface="Times New Roman" panose="02020603050405020304" pitchFamily="18" charset="0"/>
                        </a:rPr>
                        <m:t>𝑆</m:t>
                      </m:r>
                      <m:r>
                        <a:rPr lang="en-US" altLang="zh-TW" b="0" i="1" smtClean="0">
                          <a:latin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cs typeface="Times New Roman" panose="02020603050405020304" pitchFamily="18" charset="0"/>
                        </a:rPr>
                        <m:t>𝐶𝐶</m:t>
                      </m:r>
                      <m:r>
                        <a:rPr lang="en-US" altLang="zh-TW" b="0" i="1" smtClean="0">
                          <a:latin typeface="Cambria Math" panose="02040503050406030204" pitchFamily="18" charset="0"/>
                          <a:cs typeface="Times New Roman" panose="02020603050405020304" pitchFamily="18" charset="0"/>
                        </a:rPr>
                        <m:t>−</m:t>
                      </m:r>
                      <m:f>
                        <m:fPr>
                          <m:ctrlPr>
                            <a:rPr lang="en-US" altLang="zh-TW" b="0" i="1" smtClean="0">
                              <a:latin typeface="Cambria Math" panose="02040503050406030204" pitchFamily="18" charset="0"/>
                              <a:cs typeface="Times New Roman" panose="02020603050405020304" pitchFamily="18" charset="0"/>
                            </a:rPr>
                          </m:ctrlPr>
                        </m:fPr>
                        <m:num>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𝑓</m:t>
                              </m:r>
                            </m:e>
                            <m:sup>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altLang="zh-TW" b="0" i="1" smtClean="0">
                              <a:latin typeface="Cambria Math" panose="02040503050406030204" pitchFamily="18" charset="0"/>
                              <a:cs typeface="Times New Roman" panose="02020603050405020304" pitchFamily="18" charset="0"/>
                            </a:rPr>
                            <m:t>2</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𝑟𝑒𝑠</m:t>
                              </m:r>
                            </m:sub>
                            <m:sup>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2</m:t>
                              </m:r>
                            </m:sup>
                          </m:sSubSup>
                          <m:sSub>
                            <m:sSubPr>
                              <m:ctrlP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𝐶𝐶</m:t>
                              </m:r>
                            </m:sub>
                          </m:sSub>
                        </m:den>
                      </m:f>
                    </m:oMath>
                  </m:oMathPara>
                </a14:m>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Search for astigmatism angle</a:t>
                </a:r>
              </a:p>
              <a:p>
                <a:pPr lvl="1"/>
                <a:r>
                  <a:rPr lang="en-US" altLang="zh-TW" dirty="0" smtClean="0">
                    <a:latin typeface="Times New Roman" panose="02020603050405020304" pitchFamily="18" charset="0"/>
                    <a:cs typeface="Times New Roman" panose="02020603050405020304" pitchFamily="18" charset="0"/>
                  </a:rPr>
                  <a:t>Mirror and search </a:t>
                </a:r>
                <a14:m>
                  <m:oMath xmlns:m="http://schemas.openxmlformats.org/officeDocument/2006/math">
                    <m:r>
                      <a:rPr lang="zh-TW" altLang="en-US" i="1" smtClean="0">
                        <a:latin typeface="Cambria Math" panose="02040503050406030204" pitchFamily="18" charset="0"/>
                        <a:cs typeface="Times New Roman" panose="02020603050405020304" pitchFamily="18" charset="0"/>
                      </a:rPr>
                      <m:t>𝛼</m:t>
                    </m:r>
                  </m:oMath>
                </a14:m>
                <a:r>
                  <a:rPr lang="en-US" altLang="zh-TW" dirty="0" smtClean="0">
                    <a:latin typeface="Times New Roman" panose="02020603050405020304" pitchFamily="18" charset="0"/>
                    <a:cs typeface="Times New Roman" panose="02020603050405020304" pitchFamily="18" charset="0"/>
                  </a:rPr>
                  <a:t> </a:t>
                </a:r>
              </a:p>
              <a:p>
                <a:r>
                  <a:rPr lang="en-US" altLang="zh-TW" dirty="0">
                    <a:latin typeface="Times New Roman" panose="02020603050405020304" pitchFamily="18" charset="0"/>
                    <a:cs typeface="Times New Roman" panose="02020603050405020304" pitchFamily="18" charset="0"/>
                  </a:rPr>
                  <a:t>Search for </a:t>
                </a:r>
                <a:r>
                  <a:rPr lang="en-US" altLang="zh-TW" dirty="0" smtClean="0">
                    <a:latin typeface="Times New Roman" panose="02020603050405020304" pitchFamily="18" charset="0"/>
                    <a:cs typeface="Times New Roman" panose="02020603050405020304" pitchFamily="18" charset="0"/>
                  </a:rPr>
                  <a:t>defocus values</a:t>
                </a:r>
              </a:p>
              <a:p>
                <a:pPr lvl="1"/>
                <a:r>
                  <a:rPr lang="en-US" altLang="zh-TW" dirty="0" smtClean="0">
                    <a:latin typeface="Times New Roman" panose="02020603050405020304" pitchFamily="18" charset="0"/>
                    <a:cs typeface="Times New Roman" panose="02020603050405020304" pitchFamily="18" charset="0"/>
                  </a:rPr>
                  <a:t>Exhaustive 2-d search for </a:t>
                </a:r>
                <a14:m>
                  <m:oMath xmlns:m="http://schemas.openxmlformats.org/officeDocument/2006/math">
                    <m:r>
                      <a:rPr lang="en-US" altLang="zh-TW"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TW"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altLang="zh-TW"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zh-TW"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maximize S</a:t>
                </a:r>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Refinement for defocus values</a:t>
                </a:r>
              </a:p>
              <a:p>
                <a:pPr lvl="1"/>
                <a:r>
                  <a:rPr lang="en-US" altLang="zh-TW" dirty="0" smtClean="0">
                    <a:latin typeface="Times New Roman" panose="02020603050405020304" pitchFamily="18" charset="0"/>
                    <a:cs typeface="Times New Roman" panose="02020603050405020304" pitchFamily="18" charset="0"/>
                  </a:rPr>
                  <a:t>3-d conjugate-gradient maximize </a:t>
                </a:r>
                <a14:m>
                  <m:oMath xmlns:m="http://schemas.openxmlformats.org/officeDocument/2006/math">
                    <m:r>
                      <a:rPr lang="en-US" altLang="zh-TW" b="0" i="1" smtClean="0">
                        <a:latin typeface="Cambria Math" panose="02040503050406030204" pitchFamily="18" charset="0"/>
                        <a:cs typeface="Times New Roman" panose="02020603050405020304" pitchFamily="18" charset="0"/>
                      </a:rPr>
                      <m:t>𝑆</m:t>
                    </m:r>
                  </m:oMath>
                </a14:m>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r="-2056" b="-10247"/>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19</a:t>
            </a:fld>
            <a:endParaRPr lang="zh-TW" altLang="en-US" dirty="0"/>
          </a:p>
        </p:txBody>
      </p:sp>
      <p:pic>
        <p:nvPicPr>
          <p:cNvPr id="5" name="圖片 4"/>
          <p:cNvPicPr>
            <a:picLocks noChangeAspect="1"/>
          </p:cNvPicPr>
          <p:nvPr/>
        </p:nvPicPr>
        <p:blipFill>
          <a:blip r:embed="rId4"/>
          <a:stretch>
            <a:fillRect/>
          </a:stretch>
        </p:blipFill>
        <p:spPr>
          <a:xfrm>
            <a:off x="7032104" y="4159124"/>
            <a:ext cx="4619175" cy="2164067"/>
          </a:xfrm>
          <a:prstGeom prst="rect">
            <a:avLst/>
          </a:prstGeom>
        </p:spPr>
      </p:pic>
    </p:spTree>
    <p:extLst>
      <p:ext uri="{BB962C8B-B14F-4D97-AF65-F5344CB8AC3E}">
        <p14:creationId xmlns:p14="http://schemas.microsoft.com/office/powerpoint/2010/main" val="2101482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Motion Correction</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The invention of DDD</a:t>
            </a:r>
          </a:p>
          <a:p>
            <a:pPr lvl="1"/>
            <a:r>
              <a:rPr lang="en-US" altLang="zh-TW" dirty="0" smtClean="0">
                <a:latin typeface="Times New Roman" panose="02020603050405020304" pitchFamily="18" charset="0"/>
                <a:cs typeface="Times New Roman" panose="02020603050405020304" pitchFamily="18" charset="0"/>
              </a:rPr>
              <a:t>The movie mode allows Motion estimation to be performed</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a:t>
            </a:fld>
            <a:endParaRPr lang="zh-TW" altLang="en-US" dirty="0"/>
          </a:p>
        </p:txBody>
      </p:sp>
      <p:pic>
        <p:nvPicPr>
          <p:cNvPr id="6" name="圖片 5"/>
          <p:cNvPicPr>
            <a:picLocks noChangeAspect="1"/>
          </p:cNvPicPr>
          <p:nvPr/>
        </p:nvPicPr>
        <p:blipFill>
          <a:blip r:embed="rId3"/>
          <a:stretch>
            <a:fillRect/>
          </a:stretch>
        </p:blipFill>
        <p:spPr>
          <a:xfrm>
            <a:off x="1775520" y="2492896"/>
            <a:ext cx="4422067" cy="1724353"/>
          </a:xfrm>
          <a:prstGeom prst="rect">
            <a:avLst/>
          </a:prstGeom>
        </p:spPr>
      </p:pic>
      <p:pic>
        <p:nvPicPr>
          <p:cNvPr id="7" name="圖片 6"/>
          <p:cNvPicPr>
            <a:picLocks/>
          </p:cNvPicPr>
          <p:nvPr/>
        </p:nvPicPr>
        <p:blipFill>
          <a:blip r:embed="rId4"/>
          <a:stretch>
            <a:fillRect/>
          </a:stretch>
        </p:blipFill>
        <p:spPr>
          <a:xfrm>
            <a:off x="2137833" y="4459360"/>
            <a:ext cx="1734355" cy="1727663"/>
          </a:xfrm>
          <a:prstGeom prst="rect">
            <a:avLst/>
          </a:prstGeom>
        </p:spPr>
      </p:pic>
      <p:pic>
        <p:nvPicPr>
          <p:cNvPr id="8" name="圖片 7"/>
          <p:cNvPicPr>
            <a:picLocks/>
          </p:cNvPicPr>
          <p:nvPr/>
        </p:nvPicPr>
        <p:blipFill>
          <a:blip r:embed="rId5"/>
          <a:stretch>
            <a:fillRect/>
          </a:stretch>
        </p:blipFill>
        <p:spPr>
          <a:xfrm>
            <a:off x="4381387" y="4459360"/>
            <a:ext cx="1816199" cy="1773800"/>
          </a:xfrm>
          <a:prstGeom prst="rect">
            <a:avLst/>
          </a:prstGeom>
        </p:spPr>
      </p:pic>
      <p:pic>
        <p:nvPicPr>
          <p:cNvPr id="9" name="圖片 8"/>
          <p:cNvPicPr>
            <a:picLocks noChangeAspect="1"/>
          </p:cNvPicPr>
          <p:nvPr/>
        </p:nvPicPr>
        <p:blipFill>
          <a:blip r:embed="rId6"/>
          <a:stretch>
            <a:fillRect/>
          </a:stretch>
        </p:blipFill>
        <p:spPr>
          <a:xfrm>
            <a:off x="6888088" y="4542726"/>
            <a:ext cx="1679700" cy="1668333"/>
          </a:xfrm>
          <a:prstGeom prst="rect">
            <a:avLst/>
          </a:prstGeom>
        </p:spPr>
      </p:pic>
      <p:pic>
        <p:nvPicPr>
          <p:cNvPr id="10" name="圖片 9"/>
          <p:cNvPicPr>
            <a:picLocks noChangeAspect="1"/>
          </p:cNvPicPr>
          <p:nvPr/>
        </p:nvPicPr>
        <p:blipFill>
          <a:blip r:embed="rId7"/>
          <a:stretch>
            <a:fillRect/>
          </a:stretch>
        </p:blipFill>
        <p:spPr>
          <a:xfrm>
            <a:off x="9048328" y="4537958"/>
            <a:ext cx="1641525" cy="1677867"/>
          </a:xfrm>
          <a:prstGeom prst="rect">
            <a:avLst/>
          </a:prstGeom>
        </p:spPr>
      </p:pic>
      <p:cxnSp>
        <p:nvCxnSpPr>
          <p:cNvPr id="13" name="直線單箭頭接點 12"/>
          <p:cNvCxnSpPr/>
          <p:nvPr/>
        </p:nvCxnSpPr>
        <p:spPr>
          <a:xfrm>
            <a:off x="5283421" y="2389530"/>
            <a:ext cx="698426" cy="306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a:off x="4655840" y="2389530"/>
            <a:ext cx="627582" cy="319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6384032" y="2924944"/>
            <a:ext cx="0" cy="936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p:cNvSpPr txBox="1"/>
              <p:nvPr/>
            </p:nvSpPr>
            <p:spPr>
              <a:xfrm>
                <a:off x="6197586" y="3281137"/>
                <a:ext cx="812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𝑡</m:t>
                      </m:r>
                    </m:oMath>
                  </m:oMathPara>
                </a14:m>
                <a:endParaRPr lang="zh-TW" altLang="en-US"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6197586" y="3281137"/>
                <a:ext cx="812579" cy="369332"/>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5283421" y="2223599"/>
                <a:ext cx="812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5283421" y="2223599"/>
                <a:ext cx="812579" cy="369332"/>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4432810" y="2204864"/>
                <a:ext cx="812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432810" y="2204864"/>
                <a:ext cx="812579" cy="369332"/>
              </a:xfrm>
              <a:prstGeom prst="rect">
                <a:avLst/>
              </a:prstGeom>
              <a:blipFill>
                <a:blip r:embed="rId10"/>
                <a:stretch>
                  <a:fillRect b="-8333"/>
                </a:stretch>
              </a:blipFill>
            </p:spPr>
            <p:txBody>
              <a:bodyPr/>
              <a:lstStyle/>
              <a:p>
                <a:r>
                  <a:rPr lang="zh-TW" altLang="en-US">
                    <a:noFill/>
                  </a:rPr>
                  <a:t> </a:t>
                </a:r>
              </a:p>
            </p:txBody>
          </p:sp>
        </mc:Fallback>
      </mc:AlternateContent>
      <p:sp>
        <p:nvSpPr>
          <p:cNvPr id="16" name="向右箭號 15"/>
          <p:cNvSpPr/>
          <p:nvPr/>
        </p:nvSpPr>
        <p:spPr>
          <a:xfrm>
            <a:off x="3950221" y="5255524"/>
            <a:ext cx="372966" cy="181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8603354" y="5263753"/>
            <a:ext cx="372966" cy="181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圓角矩形 17"/>
          <p:cNvSpPr/>
          <p:nvPr/>
        </p:nvSpPr>
        <p:spPr>
          <a:xfrm>
            <a:off x="8789837" y="926280"/>
            <a:ext cx="1826864" cy="585839"/>
          </a:xfrm>
          <a:prstGeom prst="roundRect">
            <a:avLst/>
          </a:prstGeom>
          <a:solidFill>
            <a:srgbClr val="11243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latin typeface="Times New Roman" panose="02020603050405020304" pitchFamily="18" charset="0"/>
                <a:cs typeface="Times New Roman" panose="02020603050405020304" pitchFamily="18" charset="0"/>
              </a:rPr>
              <a:t>Motion Correction</a:t>
            </a:r>
            <a:endParaRPr kumimoji="1" lang="zh-TW" altLang="en-US" dirty="0">
              <a:latin typeface="Times New Roman" panose="02020603050405020304" pitchFamily="18" charset="0"/>
              <a:cs typeface="Times New Roman" panose="02020603050405020304" pitchFamily="18" charset="0"/>
            </a:endParaRPr>
          </a:p>
        </p:txBody>
      </p:sp>
      <p:sp>
        <p:nvSpPr>
          <p:cNvPr id="19" name="向右箭號 18"/>
          <p:cNvSpPr/>
          <p:nvPr/>
        </p:nvSpPr>
        <p:spPr>
          <a:xfrm rot="5400000">
            <a:off x="9516786" y="1684067"/>
            <a:ext cx="372966" cy="181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圓角矩形 20"/>
          <p:cNvSpPr/>
          <p:nvPr/>
        </p:nvSpPr>
        <p:spPr>
          <a:xfrm>
            <a:off x="8789837" y="1968230"/>
            <a:ext cx="1826864" cy="585839"/>
          </a:xfrm>
          <a:prstGeom prst="roundRect">
            <a:avLst/>
          </a:prstGeom>
          <a:solidFill>
            <a:srgbClr val="11243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latin typeface="Times New Roman" panose="02020603050405020304" pitchFamily="18" charset="0"/>
                <a:cs typeface="Times New Roman" panose="02020603050405020304" pitchFamily="18" charset="0"/>
              </a:rPr>
              <a:t>CTF Estimation</a:t>
            </a:r>
            <a:endParaRPr kumimoji="1" lang="zh-TW" altLang="en-US" dirty="0">
              <a:latin typeface="Times New Roman" panose="02020603050405020304" pitchFamily="18" charset="0"/>
              <a:cs typeface="Times New Roman" panose="02020603050405020304" pitchFamily="18" charset="0"/>
            </a:endParaRPr>
          </a:p>
        </p:txBody>
      </p:sp>
      <p:sp>
        <p:nvSpPr>
          <p:cNvPr id="22" name="圓角矩形 21"/>
          <p:cNvSpPr/>
          <p:nvPr/>
        </p:nvSpPr>
        <p:spPr>
          <a:xfrm>
            <a:off x="8773329" y="3059185"/>
            <a:ext cx="1826864" cy="585839"/>
          </a:xfrm>
          <a:prstGeom prst="roundRect">
            <a:avLst/>
          </a:prstGeom>
          <a:solidFill>
            <a:srgbClr val="11243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latin typeface="Times New Roman" panose="02020603050405020304" pitchFamily="18" charset="0"/>
                <a:cs typeface="Times New Roman" panose="02020603050405020304" pitchFamily="18" charset="0"/>
              </a:rPr>
              <a:t>Particle Picking</a:t>
            </a:r>
            <a:endParaRPr kumimoji="1" lang="zh-TW" altLang="en-US" dirty="0">
              <a:latin typeface="Times New Roman" panose="02020603050405020304" pitchFamily="18" charset="0"/>
              <a:cs typeface="Times New Roman" panose="02020603050405020304" pitchFamily="18" charset="0"/>
            </a:endParaRPr>
          </a:p>
        </p:txBody>
      </p:sp>
      <p:sp>
        <p:nvSpPr>
          <p:cNvPr id="23" name="向右箭號 22"/>
          <p:cNvSpPr/>
          <p:nvPr/>
        </p:nvSpPr>
        <p:spPr>
          <a:xfrm rot="5400000">
            <a:off x="9528645" y="2719733"/>
            <a:ext cx="372966" cy="181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手繪多邊形 11"/>
          <p:cNvSpPr/>
          <p:nvPr/>
        </p:nvSpPr>
        <p:spPr>
          <a:xfrm>
            <a:off x="10671465" y="1298864"/>
            <a:ext cx="681120" cy="2005445"/>
          </a:xfrm>
          <a:custGeom>
            <a:avLst/>
            <a:gdLst>
              <a:gd name="connsiteX0" fmla="*/ 0 w 946013"/>
              <a:gd name="connsiteY0" fmla="*/ 2005445 h 2005445"/>
              <a:gd name="connsiteX1" fmla="*/ 945572 w 946013"/>
              <a:gd name="connsiteY1" fmla="*/ 1039091 h 2005445"/>
              <a:gd name="connsiteX2" fmla="*/ 124691 w 946013"/>
              <a:gd name="connsiteY2" fmla="*/ 0 h 2005445"/>
            </a:gdLst>
            <a:ahLst/>
            <a:cxnLst>
              <a:cxn ang="0">
                <a:pos x="connsiteX0" y="connsiteY0"/>
              </a:cxn>
              <a:cxn ang="0">
                <a:pos x="connsiteX1" y="connsiteY1"/>
              </a:cxn>
              <a:cxn ang="0">
                <a:pos x="connsiteX2" y="connsiteY2"/>
              </a:cxn>
            </a:cxnLst>
            <a:rect l="l" t="t" r="r" b="b"/>
            <a:pathLst>
              <a:path w="946013" h="2005445">
                <a:moveTo>
                  <a:pt x="0" y="2005445"/>
                </a:moveTo>
                <a:cubicBezTo>
                  <a:pt x="462395" y="1689388"/>
                  <a:pt x="924790" y="1373332"/>
                  <a:pt x="945572" y="1039091"/>
                </a:cubicBezTo>
                <a:cubicBezTo>
                  <a:pt x="966354" y="704850"/>
                  <a:pt x="247650" y="167987"/>
                  <a:pt x="124691" y="0"/>
                </a:cubicBezTo>
              </a:path>
            </a:pathLst>
          </a:custGeom>
          <a:noFill/>
          <a:ln w="28575">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手繪多邊形 25"/>
          <p:cNvSpPr/>
          <p:nvPr/>
        </p:nvSpPr>
        <p:spPr>
          <a:xfrm>
            <a:off x="10654957" y="2261149"/>
            <a:ext cx="552861" cy="1007520"/>
          </a:xfrm>
          <a:custGeom>
            <a:avLst/>
            <a:gdLst>
              <a:gd name="connsiteX0" fmla="*/ 0 w 946013"/>
              <a:gd name="connsiteY0" fmla="*/ 2005445 h 2005445"/>
              <a:gd name="connsiteX1" fmla="*/ 945572 w 946013"/>
              <a:gd name="connsiteY1" fmla="*/ 1039091 h 2005445"/>
              <a:gd name="connsiteX2" fmla="*/ 124691 w 946013"/>
              <a:gd name="connsiteY2" fmla="*/ 0 h 2005445"/>
            </a:gdLst>
            <a:ahLst/>
            <a:cxnLst>
              <a:cxn ang="0">
                <a:pos x="connsiteX0" y="connsiteY0"/>
              </a:cxn>
              <a:cxn ang="0">
                <a:pos x="connsiteX1" y="connsiteY1"/>
              </a:cxn>
              <a:cxn ang="0">
                <a:pos x="connsiteX2" y="connsiteY2"/>
              </a:cxn>
            </a:cxnLst>
            <a:rect l="l" t="t" r="r" b="b"/>
            <a:pathLst>
              <a:path w="946013" h="2005445">
                <a:moveTo>
                  <a:pt x="0" y="2005445"/>
                </a:moveTo>
                <a:cubicBezTo>
                  <a:pt x="462395" y="1689388"/>
                  <a:pt x="924790" y="1373332"/>
                  <a:pt x="945572" y="1039091"/>
                </a:cubicBezTo>
                <a:cubicBezTo>
                  <a:pt x="966354" y="704850"/>
                  <a:pt x="247650" y="167987"/>
                  <a:pt x="124691" y="0"/>
                </a:cubicBezTo>
              </a:path>
            </a:pathLst>
          </a:custGeom>
          <a:noFill/>
          <a:ln w="28575">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926263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CTFFIND4 (2015)</a:t>
            </a:r>
            <a:endParaRPr lang="zh-TW" altLang="en-US" dirty="0"/>
          </a:p>
        </p:txBody>
      </p:sp>
      <p:sp>
        <p:nvSpPr>
          <p:cNvPr id="3" name="內容版面配置區 2"/>
          <p:cNvSpPr>
            <a:spLocks noGrp="1"/>
          </p:cNvSpPr>
          <p:nvPr>
            <p:ph sz="quarter" idx="1"/>
          </p:nvPr>
        </p:nvSpPr>
        <p:spPr/>
        <p:txBody>
          <a:bodyPr/>
          <a:lstStyle/>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20</a:t>
            </a:fld>
            <a:endParaRPr lang="zh-TW" altLang="en-US" dirty="0"/>
          </a:p>
        </p:txBody>
      </p:sp>
      <p:pic>
        <p:nvPicPr>
          <p:cNvPr id="5" name="圖片 4"/>
          <p:cNvPicPr>
            <a:picLocks noChangeAspect="1"/>
          </p:cNvPicPr>
          <p:nvPr/>
        </p:nvPicPr>
        <p:blipFill>
          <a:blip r:embed="rId3"/>
          <a:stretch>
            <a:fillRect/>
          </a:stretch>
        </p:blipFill>
        <p:spPr>
          <a:xfrm>
            <a:off x="363689" y="1219200"/>
            <a:ext cx="2972825" cy="2944556"/>
          </a:xfrm>
          <a:prstGeom prst="rect">
            <a:avLst/>
          </a:prstGeom>
        </p:spPr>
      </p:pic>
      <p:pic>
        <p:nvPicPr>
          <p:cNvPr id="6" name="圖片 5"/>
          <p:cNvPicPr>
            <a:picLocks noChangeAspect="1"/>
          </p:cNvPicPr>
          <p:nvPr/>
        </p:nvPicPr>
        <p:blipFill>
          <a:blip r:embed="rId4"/>
          <a:stretch>
            <a:fillRect/>
          </a:stretch>
        </p:blipFill>
        <p:spPr>
          <a:xfrm>
            <a:off x="4799362" y="1484151"/>
            <a:ext cx="2824950" cy="1391867"/>
          </a:xfrm>
          <a:prstGeom prst="rect">
            <a:avLst/>
          </a:prstGeom>
        </p:spPr>
      </p:pic>
      <p:pic>
        <p:nvPicPr>
          <p:cNvPr id="7" name="圖片 6"/>
          <p:cNvPicPr>
            <a:picLocks noChangeAspect="1"/>
          </p:cNvPicPr>
          <p:nvPr/>
        </p:nvPicPr>
        <p:blipFill>
          <a:blip r:embed="rId5"/>
          <a:stretch>
            <a:fillRect/>
          </a:stretch>
        </p:blipFill>
        <p:spPr>
          <a:xfrm>
            <a:off x="7896200" y="1700808"/>
            <a:ext cx="2789544" cy="945419"/>
          </a:xfrm>
          <a:prstGeom prst="rect">
            <a:avLst/>
          </a:prstGeom>
        </p:spPr>
      </p:pic>
      <p:pic>
        <p:nvPicPr>
          <p:cNvPr id="1026" name="Picture 2" descr="CTFFIND 1D diagnostic plot for !micrograph 000001 ( J4/motioncorrected/14sep05c_00024sq_00003hl_00005es.frames_rigid_aligned.mrc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6532" y="3258098"/>
            <a:ext cx="8636645" cy="251678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單箭頭接點 8"/>
          <p:cNvCxnSpPr/>
          <p:nvPr/>
        </p:nvCxnSpPr>
        <p:spPr>
          <a:xfrm>
            <a:off x="1559496" y="3356992"/>
            <a:ext cx="0" cy="1440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83432" y="4873352"/>
            <a:ext cx="135618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Simulated</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9623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a:t>
            </a:r>
            <a:r>
              <a:rPr lang="en-US" altLang="zh-TW" dirty="0" smtClean="0"/>
              <a:t>CTF (2016)</a:t>
            </a:r>
            <a:endParaRPr lang="zh-TW" altLang="en-US" dirty="0"/>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21</a:t>
            </a:fld>
            <a:endParaRPr lang="zh-TW" altLang="en-US" dirty="0"/>
          </a:p>
        </p:txBody>
      </p:sp>
      <p:pic>
        <p:nvPicPr>
          <p:cNvPr id="5" name="圖片 4"/>
          <p:cNvPicPr>
            <a:picLocks noChangeAspect="1"/>
          </p:cNvPicPr>
          <p:nvPr/>
        </p:nvPicPr>
        <p:blipFill>
          <a:blip r:embed="rId3"/>
          <a:stretch>
            <a:fillRect/>
          </a:stretch>
        </p:blipFill>
        <p:spPr>
          <a:xfrm>
            <a:off x="1629220" y="1823074"/>
            <a:ext cx="3168525" cy="3594067"/>
          </a:xfrm>
          <a:prstGeom prst="rect">
            <a:avLst/>
          </a:prstGeom>
        </p:spPr>
      </p:pic>
      <p:pic>
        <p:nvPicPr>
          <p:cNvPr id="6" name="圖片 5"/>
          <p:cNvPicPr>
            <a:picLocks noChangeAspect="1"/>
          </p:cNvPicPr>
          <p:nvPr/>
        </p:nvPicPr>
        <p:blipFill>
          <a:blip r:embed="rId4"/>
          <a:stretch>
            <a:fillRect/>
          </a:stretch>
        </p:blipFill>
        <p:spPr>
          <a:xfrm>
            <a:off x="5087888" y="1628800"/>
            <a:ext cx="5611726" cy="3536867"/>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6381921" y="5165666"/>
                <a:ext cx="2901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𝑧</m:t>
                          </m:r>
                        </m:e>
                        <m:sub>
                          <m:r>
                            <a:rPr lang="en-US" altLang="zh-TW" b="0" i="1" smtClean="0">
                              <a:latin typeface="Cambria Math" panose="02040503050406030204" pitchFamily="18" charset="0"/>
                            </a:rPr>
                            <m:t>𝑎</m:t>
                          </m:r>
                        </m:sub>
                      </m:sSub>
                    </m:oMath>
                  </m:oMathPara>
                </a14:m>
                <a:endParaRPr lang="zh-TW" altLang="en-US"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381921" y="5165666"/>
                <a:ext cx="290143" cy="276999"/>
              </a:xfrm>
              <a:prstGeom prst="rect">
                <a:avLst/>
              </a:prstGeom>
              <a:blipFill>
                <a:blip r:embed="rId5"/>
                <a:stretch>
                  <a:fillRect l="-10638" b="-130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8256240" y="5044864"/>
                <a:ext cx="2032672"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𝑧</m:t>
                          </m:r>
                        </m:e>
                        <m:sub>
                          <m:r>
                            <a:rPr lang="en-US" altLang="zh-TW" b="0" i="1" smtClean="0">
                              <a:latin typeface="Cambria Math" panose="02040503050406030204" pitchFamily="18" charset="0"/>
                            </a:rPr>
                            <m:t>𝑎</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m:t>
                          </m:r>
                        </m:num>
                        <m:den>
                          <m:r>
                            <a:rPr lang="en-US" altLang="zh-TW" b="0" i="1" smtClean="0">
                              <a:latin typeface="Cambria Math" panose="02040503050406030204" pitchFamily="18" charset="0"/>
                            </a:rPr>
                            <m:t>2</m:t>
                          </m:r>
                        </m:den>
                      </m:f>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𝑧</m:t>
                          </m:r>
                        </m:e>
                        <m:sub>
                          <m:r>
                            <a:rPr lang="en-US" altLang="zh-TW" i="1">
                              <a:latin typeface="Cambria Math" panose="02040503050406030204" pitchFamily="18" charset="0"/>
                            </a:rPr>
                            <m:t>𝑎</m:t>
                          </m:r>
                        </m:sub>
                      </m:sSub>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m:t>
                          </m:r>
                        </m:num>
                        <m:den>
                          <m:r>
                            <a:rPr lang="en-US" altLang="zh-TW" i="1">
                              <a:latin typeface="Cambria Math" panose="02040503050406030204" pitchFamily="18" charset="0"/>
                            </a:rPr>
                            <m:t>2</m:t>
                          </m:r>
                        </m:den>
                      </m:f>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𝜃</m:t>
                          </m:r>
                        </m:e>
                        <m:sub>
                          <m:r>
                            <a:rPr lang="en-US" altLang="zh-TW" b="0" i="1" smtClean="0">
                              <a:latin typeface="Cambria Math" panose="02040503050406030204" pitchFamily="18" charset="0"/>
                            </a:rPr>
                            <m:t>𝑅</m:t>
                          </m:r>
                        </m:sub>
                      </m:sSub>
                      <m:r>
                        <a:rPr lang="en-US" altLang="zh-TW" b="0" i="1" smtClean="0">
                          <a:latin typeface="Cambria Math" panose="02040503050406030204" pitchFamily="18" charset="0"/>
                        </a:rPr>
                        <m:t>)</m:t>
                      </m:r>
                    </m:oMath>
                  </m:oMathPara>
                </a14:m>
                <a:endParaRPr lang="zh-TW" altLang="en-US"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256240" y="5044864"/>
                <a:ext cx="2032672" cy="518604"/>
              </a:xfrm>
              <a:prstGeom prst="rect">
                <a:avLst/>
              </a:prstGeom>
              <a:blipFill>
                <a:blip r:embed="rId6"/>
                <a:stretch>
                  <a:fillRect/>
                </a:stretch>
              </a:blipFill>
            </p:spPr>
            <p:txBody>
              <a:bodyPr/>
              <a:lstStyle/>
              <a:p>
                <a:r>
                  <a:rPr lang="zh-TW" altLang="en-US">
                    <a:noFill/>
                  </a:rPr>
                  <a:t> </a:t>
                </a:r>
              </a:p>
            </p:txBody>
          </p:sp>
        </mc:Fallback>
      </mc:AlternateContent>
      <p:pic>
        <p:nvPicPr>
          <p:cNvPr id="9" name="圖片 8"/>
          <p:cNvPicPr>
            <a:picLocks noChangeAspect="1"/>
          </p:cNvPicPr>
          <p:nvPr/>
        </p:nvPicPr>
        <p:blipFill>
          <a:blip r:embed="rId7"/>
          <a:stretch>
            <a:fillRect/>
          </a:stretch>
        </p:blipFill>
        <p:spPr>
          <a:xfrm>
            <a:off x="3791744" y="6088867"/>
            <a:ext cx="4771875" cy="667333"/>
          </a:xfrm>
          <a:prstGeom prst="rect">
            <a:avLst/>
          </a:prstGeom>
        </p:spPr>
      </p:pic>
    </p:spTree>
    <p:extLst>
      <p:ext uri="{BB962C8B-B14F-4D97-AF65-F5344CB8AC3E}">
        <p14:creationId xmlns:p14="http://schemas.microsoft.com/office/powerpoint/2010/main" val="1531922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a:t>
            </a:r>
            <a:r>
              <a:rPr lang="en-US" altLang="zh-TW" dirty="0" smtClean="0"/>
              <a:t>CTF </a:t>
            </a:r>
            <a:r>
              <a:rPr lang="en-US" altLang="zh-TW" dirty="0"/>
              <a:t>(2016)</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Use global CTF parameters as start</a:t>
            </a:r>
          </a:p>
          <a:p>
            <a:r>
              <a:rPr lang="en-US" altLang="zh-TW" dirty="0" smtClean="0">
                <a:latin typeface="Times New Roman" panose="02020603050405020304" pitchFamily="18" charset="0"/>
                <a:cs typeface="Times New Roman" panose="02020603050405020304" pitchFamily="18" charset="0"/>
              </a:rPr>
              <a:t>Calculate target amplitude spectrum of each particle</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22</a:t>
            </a:fld>
            <a:endParaRPr lang="zh-TW" altLang="en-US" dirty="0"/>
          </a:p>
        </p:txBody>
      </p:sp>
      <p:pic>
        <p:nvPicPr>
          <p:cNvPr id="5" name="圖片 4"/>
          <p:cNvPicPr>
            <a:picLocks noChangeAspect="1"/>
          </p:cNvPicPr>
          <p:nvPr/>
        </p:nvPicPr>
        <p:blipFill>
          <a:blip r:embed="rId2"/>
          <a:stretch>
            <a:fillRect/>
          </a:stretch>
        </p:blipFill>
        <p:spPr>
          <a:xfrm>
            <a:off x="4295800" y="2492896"/>
            <a:ext cx="3240360" cy="1720843"/>
          </a:xfrm>
          <a:prstGeom prst="rect">
            <a:avLst/>
          </a:prstGeom>
        </p:spPr>
      </p:pic>
    </p:spTree>
    <p:extLst>
      <p:ext uri="{BB962C8B-B14F-4D97-AF65-F5344CB8AC3E}">
        <p14:creationId xmlns:p14="http://schemas.microsoft.com/office/powerpoint/2010/main" val="2460387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Local CTF</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Based on </a:t>
            </a:r>
            <a:r>
              <a:rPr lang="en-US" altLang="zh-TW" dirty="0" smtClean="0">
                <a:latin typeface="Times New Roman" panose="02020603050405020304" pitchFamily="18" charset="0"/>
                <a:cs typeface="Times New Roman" panose="02020603050405020304" pitchFamily="18" charset="0"/>
              </a:rPr>
              <a:t>patches</a:t>
            </a:r>
            <a:endParaRPr lang="en-US" altLang="zh-TW" dirty="0">
              <a:latin typeface="Times New Roman" panose="02020603050405020304" pitchFamily="18" charset="0"/>
              <a:cs typeface="Times New Roman" panose="02020603050405020304" pitchFamily="18" charset="0"/>
            </a:endParaRPr>
          </a:p>
          <a:p>
            <a:pPr lvl="1"/>
            <a:r>
              <a:rPr lang="en-US" altLang="zh-TW" dirty="0" err="1">
                <a:latin typeface="Times New Roman" panose="02020603050405020304" pitchFamily="18" charset="0"/>
                <a:cs typeface="Times New Roman" panose="02020603050405020304" pitchFamily="18" charset="0"/>
              </a:rPr>
              <a:t>CryoSparc</a:t>
            </a:r>
            <a:r>
              <a:rPr lang="en-US" altLang="zh-TW" dirty="0">
                <a:latin typeface="Times New Roman" panose="02020603050405020304" pitchFamily="18" charset="0"/>
                <a:cs typeface="Times New Roman" panose="02020603050405020304" pitchFamily="18" charset="0"/>
              </a:rPr>
              <a:t> </a:t>
            </a:r>
          </a:p>
          <a:p>
            <a:pPr lvl="2"/>
            <a:r>
              <a:rPr lang="en-US" altLang="zh-TW" dirty="0" smtClean="0">
                <a:latin typeface="Times New Roman" panose="02020603050405020304" pitchFamily="18" charset="0"/>
                <a:cs typeface="Times New Roman" panose="02020603050405020304" pitchFamily="18" charset="0"/>
              </a:rPr>
              <a:t>Patch </a:t>
            </a:r>
            <a:r>
              <a:rPr lang="en-US" altLang="zh-TW" dirty="0" smtClean="0">
                <a:latin typeface="Times New Roman" panose="02020603050405020304" pitchFamily="18" charset="0"/>
                <a:cs typeface="Times New Roman" panose="02020603050405020304" pitchFamily="18" charset="0"/>
              </a:rPr>
              <a:t>CTF</a:t>
            </a:r>
            <a:r>
              <a:rPr lang="en-US" altLang="zh-TW"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estimation </a:t>
            </a:r>
            <a:r>
              <a:rPr lang="en-US" altLang="zh-TW" dirty="0">
                <a:latin typeface="Times New Roman" panose="02020603050405020304" pitchFamily="18" charset="0"/>
                <a:cs typeface="Times New Roman" panose="02020603050405020304" pitchFamily="18" charset="0"/>
              </a:rPr>
              <a:t>(Particle coordinate is not needed)</a:t>
            </a:r>
          </a:p>
          <a:p>
            <a:pPr lvl="1"/>
            <a:r>
              <a:rPr lang="en-US" altLang="zh-TW" dirty="0" smtClean="0">
                <a:latin typeface="Times New Roman" panose="02020603050405020304" pitchFamily="18" charset="0"/>
                <a:cs typeface="Times New Roman" panose="02020603050405020304" pitchFamily="18" charset="0"/>
              </a:rPr>
              <a:t>Warp (Local CTF estimation)</a:t>
            </a:r>
            <a:endParaRPr lang="en-US" altLang="zh-TW" dirty="0" smtClean="0">
              <a:latin typeface="Times New Roman" panose="02020603050405020304" pitchFamily="18" charset="0"/>
              <a:cs typeface="Times New Roman" panose="02020603050405020304" pitchFamily="18" charset="0"/>
            </a:endParaRPr>
          </a:p>
          <a:p>
            <a:pPr lvl="2"/>
            <a:r>
              <a:rPr lang="en-US" altLang="zh-TW" dirty="0" smtClean="0">
                <a:latin typeface="Times New Roman" panose="02020603050405020304" pitchFamily="18" charset="0"/>
                <a:cs typeface="Times New Roman" panose="02020603050405020304" pitchFamily="18" charset="0"/>
              </a:rPr>
              <a:t>Divide into overlap patches</a:t>
            </a:r>
          </a:p>
          <a:p>
            <a:pPr lvl="2"/>
            <a:r>
              <a:rPr lang="en-US" altLang="zh-TW" dirty="0" smtClean="0">
                <a:latin typeface="Times New Roman" panose="02020603050405020304" pitchFamily="18" charset="0"/>
                <a:cs typeface="Times New Roman" panose="02020603050405020304" pitchFamily="18" charset="0"/>
              </a:rPr>
              <a:t>Subtract background globally</a:t>
            </a:r>
          </a:p>
          <a:p>
            <a:pPr lvl="2"/>
            <a:r>
              <a:rPr lang="en-US" altLang="zh-TW" dirty="0" smtClean="0">
                <a:latin typeface="Times New Roman" panose="02020603050405020304" pitchFamily="18" charset="0"/>
                <a:cs typeface="Times New Roman" panose="02020603050405020304" pitchFamily="18" charset="0"/>
              </a:rPr>
              <a:t>Fit CTF to each local 2D patches</a:t>
            </a:r>
          </a:p>
          <a:p>
            <a:pPr lvl="1"/>
            <a:r>
              <a:rPr lang="en-US" altLang="zh-TW" dirty="0">
                <a:latin typeface="Times New Roman" panose="02020603050405020304" pitchFamily="18" charset="0"/>
                <a:cs typeface="Times New Roman" panose="02020603050405020304" pitchFamily="18" charset="0"/>
              </a:rPr>
              <a:t>g</a:t>
            </a:r>
            <a:r>
              <a:rPr lang="en-US" altLang="zh-TW" dirty="0" smtClean="0">
                <a:latin typeface="Times New Roman" panose="02020603050405020304" pitchFamily="18" charset="0"/>
                <a:cs typeface="Times New Roman" panose="02020603050405020304" pitchFamily="18" charset="0"/>
              </a:rPr>
              <a:t>oCTF</a:t>
            </a:r>
            <a:endParaRPr lang="en-US" altLang="zh-TW" dirty="0" smtClean="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23</a:t>
            </a:fld>
            <a:endParaRPr lang="zh-TW" altLang="en-US" dirty="0"/>
          </a:p>
        </p:txBody>
      </p:sp>
      <p:pic>
        <p:nvPicPr>
          <p:cNvPr id="5" name="圖片 4"/>
          <p:cNvPicPr>
            <a:picLocks noChangeAspect="1"/>
          </p:cNvPicPr>
          <p:nvPr/>
        </p:nvPicPr>
        <p:blipFill>
          <a:blip r:embed="rId3"/>
          <a:stretch>
            <a:fillRect/>
          </a:stretch>
        </p:blipFill>
        <p:spPr>
          <a:xfrm>
            <a:off x="5615013" y="2395379"/>
            <a:ext cx="6480720" cy="2307501"/>
          </a:xfrm>
          <a:prstGeom prst="rect">
            <a:avLst/>
          </a:prstGeom>
        </p:spPr>
      </p:pic>
      <p:pic>
        <p:nvPicPr>
          <p:cNvPr id="6" name="圖片 5"/>
          <p:cNvPicPr>
            <a:picLocks noChangeAspect="1"/>
          </p:cNvPicPr>
          <p:nvPr/>
        </p:nvPicPr>
        <p:blipFill>
          <a:blip r:embed="rId4"/>
          <a:stretch>
            <a:fillRect/>
          </a:stretch>
        </p:blipFill>
        <p:spPr>
          <a:xfrm>
            <a:off x="1770757" y="4433143"/>
            <a:ext cx="2304256" cy="2288337"/>
          </a:xfrm>
          <a:prstGeom prst="rect">
            <a:avLst/>
          </a:prstGeom>
        </p:spPr>
      </p:pic>
      <p:pic>
        <p:nvPicPr>
          <p:cNvPr id="7" name="圖片 6"/>
          <p:cNvPicPr>
            <a:picLocks noChangeAspect="1"/>
          </p:cNvPicPr>
          <p:nvPr/>
        </p:nvPicPr>
        <p:blipFill>
          <a:blip r:embed="rId5"/>
          <a:stretch>
            <a:fillRect/>
          </a:stretch>
        </p:blipFill>
        <p:spPr>
          <a:xfrm>
            <a:off x="4412357" y="4673735"/>
            <a:ext cx="2900346" cy="2184265"/>
          </a:xfrm>
          <a:prstGeom prst="rect">
            <a:avLst/>
          </a:prstGeom>
        </p:spPr>
      </p:pic>
      <p:pic>
        <p:nvPicPr>
          <p:cNvPr id="8" name="圖片 7"/>
          <p:cNvPicPr>
            <a:picLocks noChangeAspect="1"/>
          </p:cNvPicPr>
          <p:nvPr/>
        </p:nvPicPr>
        <p:blipFill>
          <a:blip r:embed="rId6"/>
          <a:stretch>
            <a:fillRect/>
          </a:stretch>
        </p:blipFill>
        <p:spPr>
          <a:xfrm>
            <a:off x="7824192" y="4553337"/>
            <a:ext cx="2970848" cy="2168143"/>
          </a:xfrm>
          <a:prstGeom prst="rect">
            <a:avLst/>
          </a:prstGeom>
        </p:spPr>
      </p:pic>
    </p:spTree>
    <p:extLst>
      <p:ext uri="{BB962C8B-B14F-4D97-AF65-F5344CB8AC3E}">
        <p14:creationId xmlns:p14="http://schemas.microsoft.com/office/powerpoint/2010/main" val="2070260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Local CTF</a:t>
            </a:r>
            <a:endParaRPr lang="zh-TW" altLang="en-US" dirty="0"/>
          </a:p>
        </p:txBody>
      </p:sp>
      <p:sp>
        <p:nvSpPr>
          <p:cNvPr id="3" name="內容版面配置區 2"/>
          <p:cNvSpPr>
            <a:spLocks noGrp="1"/>
          </p:cNvSpPr>
          <p:nvPr>
            <p:ph sz="quarter" idx="1"/>
          </p:nvPr>
        </p:nvSpPr>
        <p:spPr/>
        <p:txBody>
          <a:bodyPr/>
          <a:lstStyle/>
          <a:p>
            <a:r>
              <a:rPr lang="en-US" altLang="zh-TW" dirty="0" err="1" smtClean="0">
                <a:latin typeface="Times New Roman" panose="02020603050405020304" pitchFamily="18" charset="0"/>
                <a:cs typeface="Times New Roman" panose="02020603050405020304" pitchFamily="18" charset="0"/>
              </a:rPr>
              <a:t>Relion</a:t>
            </a:r>
            <a:r>
              <a:rPr lang="en-US" altLang="zh-TW" dirty="0" smtClean="0">
                <a:latin typeface="Times New Roman" panose="02020603050405020304" pitchFamily="18" charset="0"/>
                <a:cs typeface="Times New Roman" panose="02020603050405020304" pitchFamily="18" charset="0"/>
              </a:rPr>
              <a:t>/</a:t>
            </a:r>
            <a:r>
              <a:rPr lang="en-US" altLang="zh-TW" dirty="0" err="1" smtClean="0">
                <a:latin typeface="Times New Roman" panose="02020603050405020304" pitchFamily="18" charset="0"/>
                <a:cs typeface="Times New Roman" panose="02020603050405020304" pitchFamily="18" charset="0"/>
              </a:rPr>
              <a:t>CisTEM</a:t>
            </a: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CTF Refinement</a:t>
            </a:r>
          </a:p>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24</a:t>
            </a:fld>
            <a:endParaRPr lang="zh-TW" altLang="en-US" dirty="0"/>
          </a:p>
        </p:txBody>
      </p:sp>
      <p:pic>
        <p:nvPicPr>
          <p:cNvPr id="5" name="圖片 4"/>
          <p:cNvPicPr>
            <a:picLocks noChangeAspect="1"/>
          </p:cNvPicPr>
          <p:nvPr/>
        </p:nvPicPr>
        <p:blipFill>
          <a:blip r:embed="rId3"/>
          <a:stretch>
            <a:fillRect/>
          </a:stretch>
        </p:blipFill>
        <p:spPr>
          <a:xfrm>
            <a:off x="3118840" y="2422925"/>
            <a:ext cx="5954319" cy="4435075"/>
          </a:xfrm>
          <a:prstGeom prst="rect">
            <a:avLst/>
          </a:prstGeom>
        </p:spPr>
      </p:pic>
      <p:pic>
        <p:nvPicPr>
          <p:cNvPr id="6" name="圖片 5"/>
          <p:cNvPicPr>
            <a:picLocks noChangeAspect="1"/>
          </p:cNvPicPr>
          <p:nvPr/>
        </p:nvPicPr>
        <p:blipFill>
          <a:blip r:embed="rId4"/>
          <a:stretch>
            <a:fillRect/>
          </a:stretch>
        </p:blipFill>
        <p:spPr>
          <a:xfrm>
            <a:off x="2106232" y="1671080"/>
            <a:ext cx="3406725" cy="582900"/>
          </a:xfrm>
          <a:prstGeom prst="rect">
            <a:avLst/>
          </a:prstGeom>
        </p:spPr>
      </p:pic>
      <p:pic>
        <p:nvPicPr>
          <p:cNvPr id="7" name="圖片 6"/>
          <p:cNvPicPr>
            <a:picLocks noChangeAspect="1"/>
          </p:cNvPicPr>
          <p:nvPr/>
        </p:nvPicPr>
        <p:blipFill>
          <a:blip r:embed="rId5"/>
          <a:stretch>
            <a:fillRect/>
          </a:stretch>
        </p:blipFill>
        <p:spPr>
          <a:xfrm>
            <a:off x="5735960" y="1701530"/>
            <a:ext cx="3650063" cy="522000"/>
          </a:xfrm>
          <a:prstGeom prst="rect">
            <a:avLst/>
          </a:prstGeom>
        </p:spPr>
      </p:pic>
    </p:spTree>
    <p:extLst>
      <p:ext uri="{BB962C8B-B14F-4D97-AF65-F5344CB8AC3E}">
        <p14:creationId xmlns:p14="http://schemas.microsoft.com/office/powerpoint/2010/main" val="659124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Publications</a:t>
            </a:r>
            <a:endParaRPr lang="zh-TW" altLang="en-US" dirty="0"/>
          </a:p>
        </p:txBody>
      </p:sp>
      <p:sp>
        <p:nvSpPr>
          <p:cNvPr id="3" name="內容版面配置區 2"/>
          <p:cNvSpPr>
            <a:spLocks noGrp="1"/>
          </p:cNvSpPr>
          <p:nvPr>
            <p:ph sz="quarter" idx="1"/>
          </p:nvPr>
        </p:nvSpPr>
        <p:spPr/>
        <p:txBody>
          <a:bodyPr/>
          <a:lstStyle/>
          <a:p>
            <a:pPr marL="0" indent="0">
              <a:buNone/>
            </a:pPr>
            <a:r>
              <a:rPr lang="en-US" altLang="zh-TW" sz="1800" dirty="0" smtClean="0">
                <a:latin typeface="Times New Roman" panose="02020603050405020304" pitchFamily="18" charset="0"/>
                <a:cs typeface="Times New Roman" panose="02020603050405020304" pitchFamily="18" charset="0"/>
              </a:rPr>
              <a:t>[1</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Sheth</a:t>
            </a:r>
            <a:r>
              <a:rPr lang="en-US" altLang="zh-TW" sz="1800" dirty="0">
                <a:latin typeface="Times New Roman" panose="02020603050405020304" pitchFamily="18" charset="0"/>
                <a:cs typeface="Times New Roman" panose="02020603050405020304" pitchFamily="18" charset="0"/>
              </a:rPr>
              <a:t>, Lisa K., Angela L. Piotrowski, and Neil R. Voss. "</a:t>
            </a:r>
            <a:r>
              <a:rPr lang="en-US" altLang="zh-TW" sz="1800" dirty="0">
                <a:latin typeface="Times New Roman" panose="02020603050405020304" pitchFamily="18" charset="0"/>
                <a:cs typeface="Times New Roman" panose="02020603050405020304" pitchFamily="18" charset="0"/>
                <a:hlinkClick r:id="rId2"/>
              </a:rPr>
              <a:t>Visualization and quality assessment of the contrast transfer function estimation</a:t>
            </a:r>
            <a:r>
              <a:rPr lang="en-US" altLang="zh-TW" sz="1800" dirty="0">
                <a:latin typeface="Times New Roman" panose="02020603050405020304" pitchFamily="18" charset="0"/>
                <a:cs typeface="Times New Roman" panose="02020603050405020304" pitchFamily="18" charset="0"/>
              </a:rPr>
              <a:t>." Journal of structural biology 192.2 (2015): 222-234</a:t>
            </a:r>
            <a:r>
              <a:rPr lang="en-US" altLang="zh-TW" sz="1800" dirty="0" smtClean="0">
                <a:latin typeface="Times New Roman" panose="02020603050405020304" pitchFamily="18" charset="0"/>
                <a:cs typeface="Times New Roman" panose="02020603050405020304" pitchFamily="18" charset="0"/>
              </a:rPr>
              <a:t>.</a:t>
            </a:r>
          </a:p>
          <a:p>
            <a:pPr marL="0" indent="0">
              <a:buNone/>
            </a:pPr>
            <a:r>
              <a:rPr lang="en-US" altLang="zh-TW" sz="1800" dirty="0" smtClean="0">
                <a:latin typeface="Times New Roman" panose="02020603050405020304" pitchFamily="18" charset="0"/>
                <a:cs typeface="Times New Roman" panose="02020603050405020304" pitchFamily="18" charset="0"/>
              </a:rPr>
              <a:t>[2] CTFFIND4: </a:t>
            </a:r>
            <a:r>
              <a:rPr lang="en-US" altLang="zh-TW" sz="1800" dirty="0" err="1">
                <a:latin typeface="Times New Roman" panose="02020603050405020304" pitchFamily="18" charset="0"/>
                <a:cs typeface="Times New Roman" panose="02020603050405020304" pitchFamily="18" charset="0"/>
              </a:rPr>
              <a:t>Rohou</a:t>
            </a:r>
            <a:r>
              <a:rPr lang="en-US" altLang="zh-TW" sz="1800" dirty="0">
                <a:latin typeface="Times New Roman" panose="02020603050405020304" pitchFamily="18" charset="0"/>
                <a:cs typeface="Times New Roman" panose="02020603050405020304" pitchFamily="18" charset="0"/>
              </a:rPr>
              <a:t>, Alexis, and </a:t>
            </a:r>
            <a:r>
              <a:rPr lang="en-US" altLang="zh-TW" sz="1800" dirty="0" err="1">
                <a:latin typeface="Times New Roman" panose="02020603050405020304" pitchFamily="18" charset="0"/>
                <a:cs typeface="Times New Roman" panose="02020603050405020304" pitchFamily="18" charset="0"/>
              </a:rPr>
              <a:t>Nikolaus</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Grigorieff</a:t>
            </a:r>
            <a:r>
              <a:rPr lang="en-US" altLang="zh-TW" sz="1800" dirty="0">
                <a:latin typeface="Times New Roman" panose="02020603050405020304" pitchFamily="18" charset="0"/>
                <a:cs typeface="Times New Roman" panose="02020603050405020304" pitchFamily="18" charset="0"/>
              </a:rPr>
              <a:t>. "</a:t>
            </a:r>
            <a:r>
              <a:rPr lang="en-US" altLang="zh-TW" sz="1800" dirty="0">
                <a:latin typeface="Times New Roman" panose="02020603050405020304" pitchFamily="18" charset="0"/>
                <a:cs typeface="Times New Roman" panose="02020603050405020304" pitchFamily="18" charset="0"/>
                <a:hlinkClick r:id="rId3"/>
              </a:rPr>
              <a:t>CTFFIND4: Fast and accurate defocus estimation from electron micrographs</a:t>
            </a:r>
            <a:r>
              <a:rPr lang="en-US" altLang="zh-TW" sz="1800" dirty="0">
                <a:latin typeface="Times New Roman" panose="02020603050405020304" pitchFamily="18" charset="0"/>
                <a:cs typeface="Times New Roman" panose="02020603050405020304" pitchFamily="18" charset="0"/>
              </a:rPr>
              <a:t>." Journal of structural biology 192.2 (2015): 216-221. </a:t>
            </a:r>
            <a:endParaRPr lang="en-US" altLang="zh-TW" sz="1800" dirty="0" smtClean="0">
              <a:latin typeface="Times New Roman" panose="02020603050405020304" pitchFamily="18" charset="0"/>
              <a:cs typeface="Times New Roman" panose="02020603050405020304" pitchFamily="18" charset="0"/>
            </a:endParaRPr>
          </a:p>
          <a:p>
            <a:pPr marL="0" indent="0">
              <a:buNone/>
            </a:pPr>
            <a:r>
              <a:rPr lang="en-US" altLang="zh-TW" sz="1800" dirty="0" smtClean="0">
                <a:latin typeface="Times New Roman" panose="02020603050405020304" pitchFamily="18" charset="0"/>
                <a:cs typeface="Times New Roman" panose="02020603050405020304" pitchFamily="18" charset="0"/>
              </a:rPr>
              <a:t>[3] gCTF</a:t>
            </a:r>
            <a:r>
              <a:rPr lang="en-US" altLang="zh-TW" sz="1800" dirty="0">
                <a:latin typeface="Times New Roman" panose="02020603050405020304" pitchFamily="18" charset="0"/>
                <a:cs typeface="Times New Roman" panose="02020603050405020304" pitchFamily="18" charset="0"/>
              </a:rPr>
              <a:t>: Zhang, Kai. "</a:t>
            </a:r>
            <a:r>
              <a:rPr lang="en-US" altLang="zh-TW" sz="1800" dirty="0">
                <a:latin typeface="Times New Roman" panose="02020603050405020304" pitchFamily="18" charset="0"/>
                <a:cs typeface="Times New Roman" panose="02020603050405020304" pitchFamily="18" charset="0"/>
                <a:hlinkClick r:id="rId4"/>
              </a:rPr>
              <a:t>Gctf: Real-time CTF determination and correction</a:t>
            </a:r>
            <a:r>
              <a:rPr lang="en-US" altLang="zh-TW" sz="1800" dirty="0">
                <a:latin typeface="Times New Roman" panose="02020603050405020304" pitchFamily="18" charset="0"/>
                <a:cs typeface="Times New Roman" panose="02020603050405020304" pitchFamily="18" charset="0"/>
              </a:rPr>
              <a:t>." Journal of structural biology 193.1 (2016): 1-12. </a:t>
            </a:r>
            <a:endParaRPr lang="en-US" altLang="zh-TW" sz="1800" dirty="0" smtClean="0">
              <a:latin typeface="Times New Roman" panose="02020603050405020304" pitchFamily="18" charset="0"/>
              <a:cs typeface="Times New Roman" panose="02020603050405020304" pitchFamily="18" charset="0"/>
            </a:endParaRPr>
          </a:p>
          <a:p>
            <a:pPr marL="0" indent="0">
              <a:buNone/>
            </a:pPr>
            <a:r>
              <a:rPr lang="en-US" altLang="zh-TW" sz="1800" dirty="0" smtClean="0">
                <a:latin typeface="Times New Roman" panose="02020603050405020304" pitchFamily="18" charset="0"/>
                <a:cs typeface="Times New Roman" panose="02020603050405020304" pitchFamily="18" charset="0"/>
              </a:rPr>
              <a:t>[4] goCTF</a:t>
            </a:r>
            <a:r>
              <a:rPr lang="en-US" altLang="zh-TW" sz="1800" dirty="0">
                <a:latin typeface="Times New Roman" panose="02020603050405020304" pitchFamily="18" charset="0"/>
                <a:cs typeface="Times New Roman" panose="02020603050405020304" pitchFamily="18" charset="0"/>
              </a:rPr>
              <a:t>: Su, Min. "</a:t>
            </a:r>
            <a:r>
              <a:rPr lang="en-US" altLang="zh-TW" sz="1800" dirty="0">
                <a:latin typeface="Times New Roman" panose="02020603050405020304" pitchFamily="18" charset="0"/>
                <a:cs typeface="Times New Roman" panose="02020603050405020304" pitchFamily="18" charset="0"/>
                <a:hlinkClick r:id="rId5"/>
              </a:rPr>
              <a:t>goCTF: Geometrically optimized CTF determination for single-particle </a:t>
            </a:r>
            <a:r>
              <a:rPr lang="en-US" altLang="zh-TW" sz="1800" dirty="0" err="1">
                <a:latin typeface="Times New Roman" panose="02020603050405020304" pitchFamily="18" charset="0"/>
                <a:cs typeface="Times New Roman" panose="02020603050405020304" pitchFamily="18" charset="0"/>
                <a:hlinkClick r:id="rId5"/>
              </a:rPr>
              <a:t>cryo</a:t>
            </a:r>
            <a:r>
              <a:rPr lang="en-US" altLang="zh-TW" sz="1800" dirty="0">
                <a:latin typeface="Times New Roman" panose="02020603050405020304" pitchFamily="18" charset="0"/>
                <a:cs typeface="Times New Roman" panose="02020603050405020304" pitchFamily="18" charset="0"/>
                <a:hlinkClick r:id="rId5"/>
              </a:rPr>
              <a:t>-EM</a:t>
            </a:r>
            <a:r>
              <a:rPr lang="en-US" altLang="zh-TW" sz="1800" dirty="0">
                <a:latin typeface="Times New Roman" panose="02020603050405020304" pitchFamily="18" charset="0"/>
                <a:cs typeface="Times New Roman" panose="02020603050405020304" pitchFamily="18" charset="0"/>
              </a:rPr>
              <a:t>." Journal of structural biology 205.1 (2019): 22-29. </a:t>
            </a:r>
            <a:endParaRPr lang="en-US" altLang="zh-TW" sz="1800" dirty="0" smtClean="0">
              <a:latin typeface="Times New Roman" panose="02020603050405020304" pitchFamily="18" charset="0"/>
              <a:cs typeface="Times New Roman" panose="02020603050405020304" pitchFamily="18" charset="0"/>
            </a:endParaRPr>
          </a:p>
          <a:p>
            <a:pPr marL="0" indent="0">
              <a:buNone/>
            </a:pPr>
            <a:r>
              <a:rPr lang="en-US" altLang="zh-TW" sz="1800" dirty="0" smtClean="0">
                <a:latin typeface="Times New Roman" panose="02020603050405020304" pitchFamily="18" charset="0"/>
                <a:cs typeface="Times New Roman" panose="02020603050405020304" pitchFamily="18" charset="0"/>
              </a:rPr>
              <a:t>[5] CTF Refinement</a:t>
            </a:r>
            <a:r>
              <a:rPr lang="en-US" altLang="zh-TW" sz="1800" dirty="0">
                <a:latin typeface="Times New Roman" panose="02020603050405020304" pitchFamily="18" charset="0"/>
                <a:cs typeface="Times New Roman" panose="02020603050405020304" pitchFamily="18" charset="0"/>
              </a:rPr>
              <a:t>: Zivanov, </a:t>
            </a:r>
            <a:r>
              <a:rPr lang="en-US" altLang="zh-TW" sz="1800" dirty="0" err="1">
                <a:latin typeface="Times New Roman" panose="02020603050405020304" pitchFamily="18" charset="0"/>
                <a:cs typeface="Times New Roman" panose="02020603050405020304" pitchFamily="18" charset="0"/>
              </a:rPr>
              <a:t>Jasenko</a:t>
            </a:r>
            <a:r>
              <a:rPr lang="en-US" altLang="zh-TW" sz="1800" dirty="0">
                <a:latin typeface="Times New Roman" panose="02020603050405020304" pitchFamily="18" charset="0"/>
                <a:cs typeface="Times New Roman" panose="02020603050405020304" pitchFamily="18" charset="0"/>
              </a:rPr>
              <a:t>, et al. "</a:t>
            </a:r>
            <a:r>
              <a:rPr lang="en-US" altLang="zh-TW" sz="1800" dirty="0">
                <a:latin typeface="Times New Roman" panose="02020603050405020304" pitchFamily="18" charset="0"/>
                <a:cs typeface="Times New Roman" panose="02020603050405020304" pitchFamily="18" charset="0"/>
                <a:hlinkClick r:id="rId6"/>
              </a:rPr>
              <a:t>New tools for automated high-resolution </a:t>
            </a:r>
            <a:r>
              <a:rPr lang="en-US" altLang="zh-TW" sz="1800" dirty="0" err="1">
                <a:latin typeface="Times New Roman" panose="02020603050405020304" pitchFamily="18" charset="0"/>
                <a:cs typeface="Times New Roman" panose="02020603050405020304" pitchFamily="18" charset="0"/>
                <a:hlinkClick r:id="rId6"/>
              </a:rPr>
              <a:t>cryo</a:t>
            </a:r>
            <a:r>
              <a:rPr lang="en-US" altLang="zh-TW" sz="1800" dirty="0">
                <a:latin typeface="Times New Roman" panose="02020603050405020304" pitchFamily="18" charset="0"/>
                <a:cs typeface="Times New Roman" panose="02020603050405020304" pitchFamily="18" charset="0"/>
                <a:hlinkClick r:id="rId6"/>
              </a:rPr>
              <a:t>-EM structure determination in RELION-3</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Elife</a:t>
            </a:r>
            <a:r>
              <a:rPr lang="en-US" altLang="zh-TW" sz="1800" dirty="0">
                <a:latin typeface="Times New Roman" panose="02020603050405020304" pitchFamily="18" charset="0"/>
                <a:cs typeface="Times New Roman" panose="02020603050405020304" pitchFamily="18" charset="0"/>
              </a:rPr>
              <a:t> 7 (2018): e42166.</a:t>
            </a:r>
            <a:endParaRPr lang="zh-TW" altLang="en-US" sz="18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25</a:t>
            </a:fld>
            <a:endParaRPr lang="zh-TW" altLang="en-US" dirty="0"/>
          </a:p>
        </p:txBody>
      </p:sp>
    </p:spTree>
    <p:extLst>
      <p:ext uri="{BB962C8B-B14F-4D97-AF65-F5344CB8AC3E}">
        <p14:creationId xmlns:p14="http://schemas.microsoft.com/office/powerpoint/2010/main" val="14073225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Software</a:t>
            </a:r>
            <a:endParaRPr lang="zh-TW" altLang="en-US" dirty="0"/>
          </a:p>
        </p:txBody>
      </p:sp>
      <p:sp>
        <p:nvSpPr>
          <p:cNvPr id="3" name="內容版面配置區 2"/>
          <p:cNvSpPr>
            <a:spLocks noGrp="1"/>
          </p:cNvSpPr>
          <p:nvPr>
            <p:ph sz="quarter" idx="1"/>
          </p:nvPr>
        </p:nvSpPr>
        <p:spPr/>
        <p:txBody>
          <a:bodyPr/>
          <a:lstStyle/>
          <a:p>
            <a:r>
              <a:rPr lang="en-US" altLang="zh-TW" sz="2800" dirty="0">
                <a:latin typeface="Times New Roman" panose="02020603050405020304" pitchFamily="18" charset="0"/>
                <a:cs typeface="Times New Roman" panose="02020603050405020304" pitchFamily="18" charset="0"/>
                <a:hlinkClick r:id="rId2"/>
              </a:rPr>
              <a:t>CTFFIND4</a:t>
            </a:r>
            <a:r>
              <a:rPr lang="en-US" altLang="zh-TW" sz="2800" dirty="0">
                <a:latin typeface="Times New Roman" panose="02020603050405020304" pitchFamily="18" charset="0"/>
                <a:cs typeface="Times New Roman" panose="02020603050405020304" pitchFamily="18" charset="0"/>
              </a:rPr>
              <a:t> </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hlinkClick r:id="rId3"/>
              </a:rPr>
              <a:t>gCTF</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hlinkClick r:id="rId4"/>
              </a:rPr>
              <a:t>goCTF</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hlinkClick r:id="rId5"/>
              </a:rPr>
              <a:t>Warp</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hlinkClick r:id="rId6"/>
              </a:rPr>
              <a:t>CryoSparc2</a:t>
            </a:r>
            <a:endParaRPr lang="en-US" altLang="zh-TW" sz="2800" dirty="0" smtClean="0">
              <a:latin typeface="Times New Roman" panose="02020603050405020304" pitchFamily="18" charset="0"/>
              <a:cs typeface="Times New Roman" panose="02020603050405020304" pitchFamily="18" charset="0"/>
            </a:endParaRPr>
          </a:p>
          <a:p>
            <a:r>
              <a:rPr lang="en-US" altLang="zh-TW" sz="2800" dirty="0" smtClean="0">
                <a:latin typeface="Times New Roman" panose="02020603050405020304" pitchFamily="18" charset="0"/>
                <a:cs typeface="Times New Roman" panose="02020603050405020304" pitchFamily="18" charset="0"/>
                <a:hlinkClick r:id="rId7"/>
              </a:rPr>
              <a:t>Relion</a:t>
            </a:r>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26</a:t>
            </a:fld>
            <a:endParaRPr lang="zh-TW" altLang="en-US" dirty="0"/>
          </a:p>
        </p:txBody>
      </p:sp>
    </p:spTree>
    <p:extLst>
      <p:ext uri="{BB962C8B-B14F-4D97-AF65-F5344CB8AC3E}">
        <p14:creationId xmlns:p14="http://schemas.microsoft.com/office/powerpoint/2010/main" val="15291838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Active Research Area</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Local motion and CTF estimation</a:t>
            </a:r>
          </a:p>
          <a:p>
            <a:r>
              <a:rPr lang="en-US" altLang="zh-TW" dirty="0" smtClean="0">
                <a:latin typeface="Times New Roman" panose="02020603050405020304" pitchFamily="18" charset="0"/>
                <a:cs typeface="Times New Roman" panose="02020603050405020304" pitchFamily="18" charset="0"/>
              </a:rPr>
              <a:t>Accurate particle picking</a:t>
            </a:r>
          </a:p>
          <a:p>
            <a:r>
              <a:rPr lang="en-US" altLang="zh-TW" dirty="0" smtClean="0">
                <a:latin typeface="Times New Roman" panose="02020603050405020304" pitchFamily="18" charset="0"/>
                <a:cs typeface="Times New Roman" panose="02020603050405020304" pitchFamily="18" charset="0"/>
              </a:rPr>
              <a:t>3D variability</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27</a:t>
            </a:fld>
            <a:endParaRPr lang="zh-TW" altLang="en-US" dirty="0"/>
          </a:p>
        </p:txBody>
      </p:sp>
    </p:spTree>
    <p:extLst>
      <p:ext uri="{BB962C8B-B14F-4D97-AF65-F5344CB8AC3E}">
        <p14:creationId xmlns:p14="http://schemas.microsoft.com/office/powerpoint/2010/main" val="12066232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Appendix</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C7A2454C-91E5-41D3-888B-2251DD37D6CE}" type="slidenum">
              <a:rPr lang="zh-TW" altLang="en-US" smtClean="0"/>
              <a:pPr>
                <a:defRPr/>
              </a:pPr>
              <a:t>28</a:t>
            </a:fld>
            <a:endParaRPr lang="zh-TW" altLang="en-US"/>
          </a:p>
        </p:txBody>
      </p:sp>
    </p:spTree>
    <p:extLst>
      <p:ext uri="{BB962C8B-B14F-4D97-AF65-F5344CB8AC3E}">
        <p14:creationId xmlns:p14="http://schemas.microsoft.com/office/powerpoint/2010/main" val="18337670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cap="none" dirty="0" smtClean="0"/>
              <a:t>Cross correlation in Fourier space</a:t>
            </a:r>
            <a:endParaRPr lang="zh-TW" altLang="en-US" cap="none"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Translating frame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𝕏</m:t>
                        </m:r>
                      </m:e>
                      <m:sub>
                        <m:r>
                          <a:rPr lang="en-US" altLang="zh-TW" i="1">
                            <a:latin typeface="Cambria Math" panose="02040503050406030204" pitchFamily="18" charset="0"/>
                          </a:rPr>
                          <m:t>𝑡</m:t>
                        </m:r>
                      </m:sub>
                    </m:sSub>
                  </m:oMath>
                </a14:m>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into Fourier space, and using </a:t>
                </a:r>
                <a14:m>
                  <m:oMath xmlns:m="http://schemas.openxmlformats.org/officeDocument/2006/math">
                    <m:r>
                      <a:rPr lang="en-US" altLang="zh-TW" i="1">
                        <a:latin typeface="Cambria Math" panose="02040503050406030204" pitchFamily="18" charset="0"/>
                      </a:rPr>
                      <m:t>𝐽</m:t>
                    </m:r>
                  </m:oMath>
                </a14:m>
                <a:r>
                  <a:rPr lang="en-US" altLang="zh-TW" dirty="0">
                    <a:latin typeface="Times New Roman" panose="02020603050405020304" pitchFamily="18" charset="0"/>
                    <a:cs typeface="Times New Roman" panose="02020603050405020304" pitchFamily="18" charset="0"/>
                  </a:rPr>
                  <a:t> Fourier </a:t>
                </a:r>
                <a:r>
                  <a:rPr lang="en-US" altLang="zh-TW" dirty="0" smtClean="0">
                    <a:latin typeface="Times New Roman" panose="02020603050405020304" pitchFamily="18" charset="0"/>
                    <a:cs typeface="Times New Roman" panose="02020603050405020304" pitchFamily="18" charset="0"/>
                  </a:rPr>
                  <a:t>components.</a:t>
                </a:r>
              </a:p>
              <a:p>
                <a:r>
                  <a:rPr lang="en-US" altLang="zh-TW" dirty="0" smtClean="0">
                    <a:latin typeface="Times New Roman" panose="02020603050405020304" pitchFamily="18" charset="0"/>
                    <a:cs typeface="Times New Roman" panose="02020603050405020304" pitchFamily="18" charset="0"/>
                  </a:rPr>
                  <a:t>The </a:t>
                </a:r>
                <a:r>
                  <a:rPr lang="en-US" altLang="zh-TW" dirty="0">
                    <a:latin typeface="Times New Roman" panose="02020603050405020304" pitchFamily="18" charset="0"/>
                    <a:cs typeface="Times New Roman" panose="02020603050405020304" pitchFamily="18" charset="0"/>
                  </a:rPr>
                  <a:t>cross correlation between two frames,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oMath>
                </a14:m>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Fourier component </a:t>
                </a:r>
                <a:r>
                  <a:rPr lang="zh-TW" altLang="en-US"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𝐹</m:t>
                        </m:r>
                      </m:e>
                      <m:sub>
                        <m:r>
                          <a:rPr lang="en-US" altLang="zh-TW" i="1">
                            <a:latin typeface="Cambria Math" panose="02040503050406030204" pitchFamily="18" charset="0"/>
                          </a:rPr>
                          <m:t>𝑗</m:t>
                        </m:r>
                        <m:sSub>
                          <m:sSubPr>
                            <m:ctrlPr>
                              <a:rPr lang="en-US" altLang="zh-TW" i="1">
                                <a:solidFill>
                                  <a:srgbClr val="FFFF00"/>
                                </a:solidFill>
                                <a:latin typeface="Cambria Math" panose="02040503050406030204" pitchFamily="18" charset="0"/>
                              </a:rPr>
                            </m:ctrlPr>
                          </m:sSubPr>
                          <m:e>
                            <m:r>
                              <a:rPr lang="en-US" altLang="zh-TW" i="1">
                                <a:solidFill>
                                  <a:srgbClr val="FFFF00"/>
                                </a:solidFill>
                                <a:latin typeface="Cambria Math" panose="02040503050406030204" pitchFamily="18" charset="0"/>
                              </a:rPr>
                              <m:t>𝑡</m:t>
                            </m:r>
                          </m:e>
                          <m:sub>
                            <m:r>
                              <a:rPr lang="en-US" altLang="zh-TW" i="1">
                                <a:solidFill>
                                  <a:srgbClr val="FFFF00"/>
                                </a:solidFill>
                                <a:latin typeface="Cambria Math" panose="02040503050406030204" pitchFamily="18" charset="0"/>
                              </a:rPr>
                              <m:t>1</m:t>
                            </m:r>
                          </m:sub>
                        </m:sSub>
                      </m:sub>
                    </m:sSub>
                  </m:oMath>
                </a14:m>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𝐹</m:t>
                        </m:r>
                      </m:e>
                      <m:sub>
                        <m:r>
                          <a:rPr lang="en-US" altLang="zh-TW" i="1">
                            <a:latin typeface="Cambria Math" panose="02040503050406030204" pitchFamily="18" charset="0"/>
                          </a:rPr>
                          <m:t>𝑗</m:t>
                        </m:r>
                        <m:sSub>
                          <m:sSubPr>
                            <m:ctrlPr>
                              <a:rPr lang="en-US" altLang="zh-TW" i="1">
                                <a:solidFill>
                                  <a:srgbClr val="FFC000"/>
                                </a:solidFill>
                                <a:latin typeface="Cambria Math" panose="02040503050406030204" pitchFamily="18" charset="0"/>
                              </a:rPr>
                            </m:ctrlPr>
                          </m:sSubPr>
                          <m:e>
                            <m:r>
                              <a:rPr lang="en-US" altLang="zh-TW" i="1">
                                <a:solidFill>
                                  <a:srgbClr val="FFC000"/>
                                </a:solidFill>
                                <a:latin typeface="Cambria Math" panose="02040503050406030204" pitchFamily="18" charset="0"/>
                              </a:rPr>
                              <m:t>𝑡</m:t>
                            </m:r>
                          </m:e>
                          <m:sub>
                            <m:r>
                              <a:rPr lang="en-US" altLang="zh-TW" i="1">
                                <a:solidFill>
                                  <a:srgbClr val="FFC000"/>
                                </a:solidFill>
                                <a:latin typeface="Cambria Math" panose="02040503050406030204" pitchFamily="18" charset="0"/>
                              </a:rPr>
                              <m:t>2</m:t>
                            </m:r>
                          </m:sub>
                        </m:sSub>
                      </m:sub>
                    </m:sSub>
                  </m:oMath>
                </a14:m>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cross correlation</a:t>
                </a:r>
                <a:r>
                  <a:rPr lang="zh-TW" altLang="en-US" dirty="0" smtClean="0">
                    <a:latin typeface="Times New Roman" panose="02020603050405020304" pitchFamily="18" charset="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𝐶𝐶</m:t>
                      </m:r>
                      <m:d>
                        <m:dPr>
                          <m:ctrlPr>
                            <a:rPr lang="en-US" altLang="zh-TW" b="0" i="1" smtClean="0">
                              <a:latin typeface="Cambria Math" panose="02040503050406030204" pitchFamily="18" charset="0"/>
                            </a:rPr>
                          </m:ctrlPr>
                        </m:dPr>
                        <m:e>
                          <m:sSub>
                            <m:sSubPr>
                              <m:ctrlPr>
                                <a:rPr lang="en-US" altLang="zh-TW" b="0" i="1" smtClean="0">
                                  <a:solidFill>
                                    <a:srgbClr val="FFFF00"/>
                                  </a:solidFill>
                                  <a:latin typeface="Cambria Math" panose="02040503050406030204" pitchFamily="18" charset="0"/>
                                </a:rPr>
                              </m:ctrlPr>
                            </m:sSubPr>
                            <m:e>
                              <m:r>
                                <a:rPr lang="en-US" altLang="zh-TW" b="0" i="1" smtClean="0">
                                  <a:solidFill>
                                    <a:srgbClr val="FFFF00"/>
                                  </a:solidFill>
                                  <a:latin typeface="Cambria Math" panose="02040503050406030204" pitchFamily="18" charset="0"/>
                                </a:rPr>
                                <m:t>𝑡</m:t>
                              </m:r>
                            </m:e>
                            <m:sub>
                              <m:r>
                                <a:rPr lang="en-US" altLang="zh-TW" b="0" i="1" smtClean="0">
                                  <a:solidFill>
                                    <a:srgbClr val="FFFF00"/>
                                  </a:solidFill>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solidFill>
                                    <a:srgbClr val="FFC000"/>
                                  </a:solidFill>
                                  <a:latin typeface="Cambria Math" panose="02040503050406030204" pitchFamily="18" charset="0"/>
                                </a:rPr>
                              </m:ctrlPr>
                            </m:sSubPr>
                            <m:e>
                              <m:r>
                                <a:rPr lang="en-US" altLang="zh-TW" b="0" i="1" smtClean="0">
                                  <a:solidFill>
                                    <a:srgbClr val="FFC000"/>
                                  </a:solidFill>
                                  <a:latin typeface="Cambria Math" panose="02040503050406030204" pitchFamily="18" charset="0"/>
                                </a:rPr>
                                <m:t>𝑡</m:t>
                              </m:r>
                            </m:e>
                            <m:sub>
                              <m:r>
                                <a:rPr lang="en-US" altLang="zh-TW" b="0" i="1" smtClean="0">
                                  <a:solidFill>
                                    <a:srgbClr val="FFC000"/>
                                  </a:solidFill>
                                  <a:latin typeface="Cambria Math" panose="02040503050406030204" pitchFamily="18" charset="0"/>
                                </a:rPr>
                                <m:t>2</m:t>
                              </m:r>
                            </m:sub>
                          </m:sSub>
                        </m:e>
                      </m:d>
                      <m:r>
                        <a:rPr lang="en-US" altLang="zh-TW" b="0" i="1" smtClean="0">
                          <a:latin typeface="Cambria Math" panose="02040503050406030204" pitchFamily="18" charset="0"/>
                        </a:rPr>
                        <m:t>=</m:t>
                      </m:r>
                      <m:nary>
                        <m:naryPr>
                          <m:chr m:val="∑"/>
                          <m:ctrlPr>
                            <a:rPr lang="zh-TW" altLang="en-US"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𝐽</m:t>
                          </m:r>
                        </m:sup>
                        <m:e>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𝐹</m:t>
                              </m:r>
                            </m:e>
                            <m:sub>
                              <m:sSub>
                                <m:sSubPr>
                                  <m:ctrlPr>
                                    <a:rPr lang="en-US" altLang="zh-TW" i="1">
                                      <a:latin typeface="Cambria Math" panose="02040503050406030204" pitchFamily="18" charset="0"/>
                                    </a:rPr>
                                  </m:ctrlPr>
                                </m:sSubPr>
                                <m:e>
                                  <m:r>
                                    <a:rPr lang="en-US" altLang="zh-TW" i="1">
                                      <a:latin typeface="Cambria Math" panose="02040503050406030204" pitchFamily="18" charset="0"/>
                                    </a:rPr>
                                    <m:t>𝑗</m:t>
                                  </m:r>
                                  <m:r>
                                    <a:rPr lang="en-US" altLang="zh-TW" i="1">
                                      <a:solidFill>
                                        <a:srgbClr val="FFFF00"/>
                                      </a:solidFill>
                                      <a:latin typeface="Cambria Math" panose="02040503050406030204" pitchFamily="18" charset="0"/>
                                    </a:rPr>
                                    <m:t>𝑡</m:t>
                                  </m:r>
                                </m:e>
                                <m:sub>
                                  <m:r>
                                    <a:rPr lang="en-US" altLang="zh-TW" i="1">
                                      <a:solidFill>
                                        <a:srgbClr val="FFFF00"/>
                                      </a:solidFill>
                                      <a:latin typeface="Cambria Math" panose="02040503050406030204" pitchFamily="18" charset="0"/>
                                    </a:rPr>
                                    <m:t>1</m:t>
                                  </m:r>
                                </m:sub>
                              </m:sSub>
                            </m:sub>
                            <m:sup>
                              <m:r>
                                <a:rPr lang="en-US" altLang="zh-TW" i="1">
                                  <a:latin typeface="Cambria Math" panose="02040503050406030204" pitchFamily="18" charset="0"/>
                                </a:rPr>
                                <m:t>∗</m:t>
                              </m:r>
                            </m:sup>
                          </m:sSubSup>
                        </m:e>
                      </m:nary>
                      <m:sSub>
                        <m:sSubPr>
                          <m:ctrlPr>
                            <a:rPr lang="en-US" altLang="zh-TW" i="1">
                              <a:latin typeface="Cambria Math" panose="02040503050406030204" pitchFamily="18" charset="0"/>
                            </a:rPr>
                          </m:ctrlPr>
                        </m:sSubPr>
                        <m:e>
                          <m:r>
                            <a:rPr lang="en-US" altLang="zh-TW" i="1">
                              <a:latin typeface="Cambria Math" panose="02040503050406030204" pitchFamily="18" charset="0"/>
                            </a:rPr>
                            <m:t>𝐹</m:t>
                          </m:r>
                        </m:e>
                        <m:sub>
                          <m:r>
                            <a:rPr lang="en-US" altLang="zh-TW" i="1">
                              <a:latin typeface="Cambria Math" panose="02040503050406030204" pitchFamily="18" charset="0"/>
                            </a:rPr>
                            <m:t>𝑗</m:t>
                          </m:r>
                          <m:sSub>
                            <m:sSubPr>
                              <m:ctrlPr>
                                <a:rPr lang="en-US" altLang="zh-TW" i="1">
                                  <a:solidFill>
                                    <a:srgbClr val="FFC000"/>
                                  </a:solidFill>
                                  <a:latin typeface="Cambria Math" panose="02040503050406030204" pitchFamily="18" charset="0"/>
                                </a:rPr>
                              </m:ctrlPr>
                            </m:sSubPr>
                            <m:e>
                              <m:r>
                                <a:rPr lang="en-US" altLang="zh-TW" i="1">
                                  <a:solidFill>
                                    <a:srgbClr val="FFC000"/>
                                  </a:solidFill>
                                  <a:latin typeface="Cambria Math" panose="02040503050406030204" pitchFamily="18" charset="0"/>
                                </a:rPr>
                                <m:t>𝑡</m:t>
                              </m:r>
                            </m:e>
                            <m:sub>
                              <m:r>
                                <a:rPr lang="en-US" altLang="zh-TW" i="1">
                                  <a:solidFill>
                                    <a:srgbClr val="FFC000"/>
                                  </a:solidFill>
                                  <a:latin typeface="Cambria Math" panose="02040503050406030204" pitchFamily="18" charset="0"/>
                                </a:rPr>
                                <m:t>2</m:t>
                              </m:r>
                            </m:sub>
                          </m:sSub>
                        </m:sub>
                      </m:sSub>
                    </m:oMath>
                  </m:oMathPara>
                </a14:m>
                <a:endParaRPr lang="en-US" altLang="zh-TW" dirty="0">
                  <a:latin typeface="Times New Roman" panose="02020603050405020304" pitchFamily="18" charset="0"/>
                  <a:cs typeface="Times New Roman" panose="02020603050405020304" pitchFamily="18" charset="0"/>
                </a:endParaRPr>
              </a:p>
              <a:p>
                <a:pPr lvl="1"/>
                <a:r>
                  <a:rPr lang="en-US" altLang="zh-TW" dirty="0" smtClean="0">
                    <a:latin typeface="Times New Roman" panose="02020603050405020304" pitchFamily="18" charset="0"/>
                    <a:cs typeface="Times New Roman" panose="02020603050405020304" pitchFamily="18" charset="0"/>
                  </a:rPr>
                  <a:t>Where </a:t>
                </a:r>
                <a14:m>
                  <m:oMath xmlns:m="http://schemas.openxmlformats.org/officeDocument/2006/math">
                    <m:r>
                      <a:rPr lang="en-US" altLang="zh-TW" b="0" i="1" smtClean="0">
                        <a:latin typeface="Cambria Math" panose="02040503050406030204" pitchFamily="18" charset="0"/>
                      </a:rPr>
                      <m:t>∗</m:t>
                    </m:r>
                  </m:oMath>
                </a14:m>
                <a:r>
                  <a:rPr lang="en-US" altLang="zh-TW" dirty="0" smtClean="0">
                    <a:latin typeface="Times New Roman" panose="02020603050405020304" pitchFamily="18" charset="0"/>
                    <a:cs typeface="Times New Roman" panose="02020603050405020304" pitchFamily="18" charset="0"/>
                  </a:rPr>
                  <a:t> indicates the complex conjugate of a complex number.</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500" t="-111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601252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7382209" y="2924944"/>
            <a:ext cx="4762463" cy="1348500"/>
          </a:xfrm>
          <a:prstGeom prst="rect">
            <a:avLst/>
          </a:prstGeom>
        </p:spPr>
      </p:pic>
      <p:sp>
        <p:nvSpPr>
          <p:cNvPr id="2" name="標題 1"/>
          <p:cNvSpPr>
            <a:spLocks noGrp="1"/>
          </p:cNvSpPr>
          <p:nvPr>
            <p:ph type="title"/>
          </p:nvPr>
        </p:nvSpPr>
        <p:spPr/>
        <p:txBody>
          <a:bodyPr/>
          <a:lstStyle/>
          <a:p>
            <a:r>
              <a:rPr lang="en-US" altLang="zh-TW" cap="none" dirty="0" err="1" smtClean="0"/>
              <a:t>Motioncorr</a:t>
            </a:r>
            <a:r>
              <a:rPr lang="en-US" altLang="zh-TW" cap="none" dirty="0" smtClean="0"/>
              <a:t> (2013)</a:t>
            </a:r>
            <a:endParaRPr lang="zh-TW" altLang="en-US" cap="none"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95400" y="1340768"/>
                <a:ext cx="10466329" cy="5112568"/>
              </a:xfrm>
            </p:spPr>
            <p:txBody>
              <a:bodyPr>
                <a:normAutofit fontScale="85000" lnSpcReduction="20000"/>
              </a:bodyPr>
              <a:lstStyle/>
              <a:p>
                <a14:m>
                  <m:oMath xmlns:m="http://schemas.openxmlformats.org/officeDocument/2006/math">
                    <m:sSub>
                      <m:sSubPr>
                        <m:ctrlPr>
                          <a:rPr lang="en-US" altLang="zh-TW" i="1" dirty="0" smtClean="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zh-TW" altLang="en-US" i="1" dirty="0" smtClean="0">
                                <a:latin typeface="Cambria Math" panose="02040503050406030204" pitchFamily="18" charset="0"/>
                              </a:rPr>
                              <m:t>𝓂</m:t>
                            </m:r>
                          </m:e>
                        </m:acc>
                      </m:e>
                      <m: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1</m:t>
                            </m:r>
                          </m:sub>
                        </m:s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2</m:t>
                            </m:r>
                          </m:sub>
                        </m:sSub>
                      </m:sub>
                    </m:sSub>
                  </m:oMath>
                </a14:m>
                <a:r>
                  <a:rPr lang="en-US" altLang="zh-TW" dirty="0">
                    <a:latin typeface="Times New Roman" panose="02020603050405020304" pitchFamily="18" charset="0"/>
                    <a:cs typeface="Times New Roman" panose="02020603050405020304" pitchFamily="18" charset="0"/>
                  </a:rPr>
                  <a:t>measured shift vector between frames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𝑡</m:t>
                        </m:r>
                      </m:e>
                      <m:sub>
                        <m:r>
                          <a:rPr lang="en-US" altLang="zh-TW" i="1">
                            <a:latin typeface="Cambria Math" panose="02040503050406030204" pitchFamily="18" charset="0"/>
                            <a:cs typeface="Times New Roman" panose="02020603050405020304" pitchFamily="18" charset="0"/>
                          </a:rPr>
                          <m:t>1</m:t>
                        </m:r>
                      </m:sub>
                    </m:sSub>
                  </m:oMath>
                </a14:m>
                <a:r>
                  <a:rPr lang="en-US" altLang="zh-TW"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𝑡</m:t>
                        </m:r>
                      </m:e>
                      <m:sub>
                        <m:r>
                          <a:rPr lang="en-US" altLang="zh-TW" i="1">
                            <a:latin typeface="Cambria Math" panose="02040503050406030204" pitchFamily="18" charset="0"/>
                            <a:cs typeface="Times New Roman" panose="02020603050405020304" pitchFamily="18" charset="0"/>
                          </a:rPr>
                          <m:t>2</m:t>
                        </m:r>
                      </m:sub>
                    </m:sSub>
                  </m:oMath>
                </a14:m>
                <a:r>
                  <a:rPr lang="en-US" altLang="zh-TW" dirty="0" smtClean="0">
                    <a:latin typeface="Times New Roman" panose="02020603050405020304" pitchFamily="18" charset="0"/>
                    <a:cs typeface="Times New Roman" panose="02020603050405020304" pitchFamily="18" charset="0"/>
                  </a:rPr>
                  <a:t> by Fourier space cross correlation</a:t>
                </a:r>
              </a:p>
              <a:p>
                <a14:m>
                  <m:oMath xmlns:m="http://schemas.openxmlformats.org/officeDocument/2006/math">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𝑠</m:t>
                            </m:r>
                          </m:e>
                        </m:acc>
                      </m:e>
                      <m: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1</m:t>
                            </m:r>
                          </m:sub>
                        </m:s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2</m:t>
                            </m:r>
                          </m:sub>
                        </m:sSub>
                      </m:sub>
                    </m:sSub>
                  </m:oMath>
                </a14:m>
                <a:r>
                  <a:rPr lang="en-US" altLang="zh-TW" dirty="0">
                    <a:latin typeface="Times New Roman" panose="02020603050405020304" pitchFamily="18" charset="0"/>
                    <a:cs typeface="Times New Roman" panose="02020603050405020304" pitchFamily="18" charset="0"/>
                  </a:rPr>
                  <a:t> means estimated shift vector between frames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𝑡</m:t>
                        </m:r>
                      </m:e>
                      <m:sub>
                        <m:r>
                          <a:rPr lang="en-US" altLang="zh-TW" i="1">
                            <a:latin typeface="Cambria Math" panose="02040503050406030204" pitchFamily="18" charset="0"/>
                            <a:cs typeface="Times New Roman" panose="02020603050405020304" pitchFamily="18" charset="0"/>
                          </a:rPr>
                          <m:t>1</m:t>
                        </m:r>
                      </m:sub>
                    </m:sSub>
                  </m:oMath>
                </a14:m>
                <a:r>
                  <a:rPr lang="en-US" altLang="zh-TW"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𝑡</m:t>
                        </m:r>
                      </m:e>
                      <m:sub>
                        <m:r>
                          <a:rPr lang="en-US" altLang="zh-TW" i="1">
                            <a:latin typeface="Cambria Math" panose="02040503050406030204" pitchFamily="18" charset="0"/>
                            <a:cs typeface="Times New Roman" panose="02020603050405020304" pitchFamily="18" charset="0"/>
                          </a:rPr>
                          <m:t>2</m:t>
                        </m:r>
                      </m:sub>
                    </m:sSub>
                  </m:oMath>
                </a14:m>
                <a:endParaRPr lang="en-US" altLang="zh-TW" dirty="0" smtClean="0">
                  <a:latin typeface="Times New Roman" panose="02020603050405020304" pitchFamily="18" charset="0"/>
                  <a:cs typeface="Times New Roman" panose="02020603050405020304" pitchFamily="18" charset="0"/>
                </a:endParaRPr>
              </a:p>
              <a:p>
                <a:pPr lvl="1"/>
                <a:r>
                  <a:rPr lang="en-US" altLang="zh-TW" dirty="0" smtClean="0">
                    <a:latin typeface="Times New Roman" panose="02020603050405020304" pitchFamily="18" charset="0"/>
                    <a:cs typeface="Times New Roman" panose="02020603050405020304" pitchFamily="18" charset="0"/>
                  </a:rPr>
                  <a:t>Example</a:t>
                </a:r>
                <a:r>
                  <a:rPr lang="zh-TW" altLang="en-US" dirty="0" smtClean="0">
                    <a:latin typeface="Times New Roman" panose="02020603050405020304" pitchFamily="18" charset="0"/>
                    <a:cs typeface="Times New Roman" panose="02020603050405020304" pitchFamily="18" charset="0"/>
                  </a:rPr>
                  <a:t>：</a:t>
                </a:r>
                <a:r>
                  <a:rPr lang="en-US" altLang="zh-TW" dirty="0" smtClean="0">
                    <a:latin typeface="Times New Roman" panose="02020603050405020304" pitchFamily="18" charset="0"/>
                    <a:cs typeface="Times New Roman" panose="02020603050405020304" pitchFamily="18" charset="0"/>
                  </a:rPr>
                  <a:t>a movie that has 4 frames.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3"/>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mr>
                            <m:mr>
                              <m:e>
                                <m:m>
                                  <m:mPr>
                                    <m:mcs>
                                      <m:mc>
                                        <m:mcPr>
                                          <m:count m:val="1"/>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e>
                                <m:m>
                                  <m:mPr>
                                    <m:mcs>
                                      <m:mc>
                                        <m:mcPr>
                                          <m:count m:val="1"/>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e>
                                <m:m>
                                  <m:mPr>
                                    <m:mcs>
                                      <m:mc>
                                        <m:mcPr>
                                          <m:count m:val="1"/>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0</m:t>
                                      </m:r>
                                    </m:e>
                                  </m:mr>
                                  <m:mr>
                                    <m:e>
                                      <m:r>
                                        <a:rPr lang="en-US" altLang="zh-TW" b="0" i="1" smtClean="0">
                                          <a:latin typeface="Cambria Math" panose="02040503050406030204" pitchFamily="18" charset="0"/>
                                        </a:rPr>
                                        <m:t>1</m:t>
                                      </m:r>
                                    </m:e>
                                  </m:mr>
                                </m:m>
                              </m:e>
                            </m:mr>
                            <m:mr>
                              <m:e>
                                <m:m>
                                  <m:mPr>
                                    <m:mcs>
                                      <m:mc>
                                        <m:mcPr>
                                          <m:count m:val="1"/>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0</m:t>
                                      </m:r>
                                    </m:e>
                                  </m:mr>
                                  <m:mr>
                                    <m:e>
                                      <m:r>
                                        <a:rPr lang="en-US" altLang="zh-TW" b="0" i="1" smtClean="0">
                                          <a:latin typeface="Cambria Math" panose="02040503050406030204" pitchFamily="18" charset="0"/>
                                        </a:rPr>
                                        <m:t>0</m:t>
                                      </m:r>
                                    </m:e>
                                  </m:mr>
                                  <m:mr>
                                    <m:e>
                                      <m:r>
                                        <a:rPr lang="en-US" altLang="zh-TW" b="0" i="1" smtClean="0">
                                          <a:latin typeface="Cambria Math" panose="02040503050406030204" pitchFamily="18" charset="0"/>
                                        </a:rPr>
                                        <m:t>0</m:t>
                                      </m:r>
                                    </m:e>
                                  </m:mr>
                                </m:m>
                              </m:e>
                              <m:e>
                                <m:m>
                                  <m:mPr>
                                    <m:mcs>
                                      <m:mc>
                                        <m:mcPr>
                                          <m:count m:val="1"/>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0</m:t>
                                      </m:r>
                                    </m:e>
                                  </m:mr>
                                </m:m>
                              </m:e>
                              <m:e>
                                <m:m>
                                  <m:mPr>
                                    <m:mcs>
                                      <m:mc>
                                        <m:mcPr>
                                          <m:count m:val="1"/>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0</m:t>
                                      </m:r>
                                    </m:e>
                                  </m:mr>
                                  <m:mr>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mr>
                          </m:m>
                        </m:e>
                      </m:d>
                      <m:r>
                        <a:rPr lang="en-US" altLang="zh-TW" i="1" smtClean="0">
                          <a:latin typeface="Cambria Math" panose="02040503050406030204" pitchFamily="18" charset="0"/>
                          <a:ea typeface="Cambria Math" panose="02040503050406030204" pitchFamily="18" charset="0"/>
                        </a:rPr>
                        <m:t>∙</m:t>
                      </m:r>
                      <m:d>
                        <m:dPr>
                          <m:begChr m:val="["/>
                          <m:endChr m:val="]"/>
                          <m:ctrlPr>
                            <a:rPr lang="en-US" altLang="zh-TW"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ea typeface="Cambria Math" panose="02040503050406030204" pitchFamily="18" charset="0"/>
                                </a:rPr>
                              </m:ctrlPr>
                            </m:mPr>
                            <m:mr>
                              <m:e>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𝑠</m:t>
                                        </m:r>
                                      </m:e>
                                    </m:acc>
                                  </m:e>
                                  <m:sub>
                                    <m:r>
                                      <a:rPr lang="en-US" altLang="zh-TW" b="0" i="1" dirty="0" smtClean="0">
                                        <a:latin typeface="Cambria Math" panose="02040503050406030204" pitchFamily="18" charset="0"/>
                                      </a:rPr>
                                      <m:t>12</m:t>
                                    </m:r>
                                  </m:sub>
                                </m:sSub>
                              </m:e>
                            </m:mr>
                            <m:mr>
                              <m:e>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𝑠</m:t>
                                        </m:r>
                                      </m:e>
                                    </m:acc>
                                  </m:e>
                                  <m:sub>
                                    <m:r>
                                      <a:rPr lang="en-US" altLang="zh-TW" b="0" i="1" dirty="0" smtClean="0">
                                        <a:latin typeface="Cambria Math" panose="02040503050406030204" pitchFamily="18" charset="0"/>
                                      </a:rPr>
                                      <m:t>23</m:t>
                                    </m:r>
                                  </m:sub>
                                </m:sSub>
                              </m:e>
                            </m:mr>
                            <m:mr>
                              <m:e>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𝑠</m:t>
                                        </m:r>
                                      </m:e>
                                    </m:acc>
                                  </m:e>
                                  <m:sub>
                                    <m:r>
                                      <a:rPr lang="en-US" altLang="zh-TW" b="0" i="1" dirty="0" smtClean="0">
                                        <a:latin typeface="Cambria Math" panose="02040503050406030204" pitchFamily="18" charset="0"/>
                                      </a:rPr>
                                      <m:t>34</m:t>
                                    </m:r>
                                  </m:sub>
                                </m:sSub>
                              </m:e>
                            </m:mr>
                          </m:m>
                        </m:e>
                      </m:d>
                      <m:r>
                        <a:rPr lang="en-US" altLang="zh-TW" b="0" i="1" smtClean="0">
                          <a:latin typeface="Cambria Math" panose="02040503050406030204" pitchFamily="18" charset="0"/>
                          <a:ea typeface="Cambria Math" panose="02040503050406030204" pitchFamily="18" charset="0"/>
                        </a:rPr>
                        <m:t>=</m:t>
                      </m:r>
                      <m:d>
                        <m:dPr>
                          <m:begChr m:val="["/>
                          <m:endChr m:val="]"/>
                          <m:ctrlPr>
                            <a:rPr lang="en-US" altLang="zh-TW"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ea typeface="Cambria Math" panose="02040503050406030204" pitchFamily="18" charset="0"/>
                                </a:rPr>
                              </m:ctrlPr>
                            </m:mPr>
                            <m:mr>
                              <m:e>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b="0" i="1" dirty="0" smtClean="0">
                                            <a:latin typeface="Cambria Math" panose="02040503050406030204" pitchFamily="18" charset="0"/>
                                          </a:rPr>
                                          <m:t>𝑚</m:t>
                                        </m:r>
                                      </m:e>
                                    </m:acc>
                                  </m:e>
                                  <m:sub>
                                    <m:r>
                                      <a:rPr lang="en-US" altLang="zh-TW" i="1" dirty="0">
                                        <a:latin typeface="Cambria Math" panose="02040503050406030204" pitchFamily="18" charset="0"/>
                                      </a:rPr>
                                      <m:t>12</m:t>
                                    </m:r>
                                  </m:sub>
                                </m:sSub>
                              </m:e>
                            </m:mr>
                            <m:mr>
                              <m:e>
                                <m:m>
                                  <m:mPr>
                                    <m:mcs>
                                      <m:mc>
                                        <m:mcPr>
                                          <m:count m:val="1"/>
                                          <m:mcJc m:val="center"/>
                                        </m:mcPr>
                                      </m:mc>
                                    </m:mcs>
                                    <m:ctrlPr>
                                      <a:rPr lang="en-US" altLang="zh-TW" b="0" i="1" smtClean="0">
                                        <a:latin typeface="Cambria Math" panose="02040503050406030204" pitchFamily="18" charset="0"/>
                                        <a:ea typeface="Cambria Math" panose="02040503050406030204" pitchFamily="18" charset="0"/>
                                      </a:rPr>
                                    </m:ctrlPr>
                                  </m:mPr>
                                  <m:mr>
                                    <m:e>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𝑚</m:t>
                                              </m:r>
                                            </m:e>
                                          </m:acc>
                                        </m:e>
                                        <m:sub>
                                          <m:r>
                                            <a:rPr lang="en-US" altLang="zh-TW" i="1" dirty="0">
                                              <a:latin typeface="Cambria Math" panose="02040503050406030204" pitchFamily="18" charset="0"/>
                                            </a:rPr>
                                            <m:t>1</m:t>
                                          </m:r>
                                          <m:r>
                                            <a:rPr lang="en-US" altLang="zh-TW" b="0" i="1" dirty="0" smtClean="0">
                                              <a:latin typeface="Cambria Math" panose="02040503050406030204" pitchFamily="18" charset="0"/>
                                            </a:rPr>
                                            <m:t>3</m:t>
                                          </m:r>
                                        </m:sub>
                                      </m:sSub>
                                    </m:e>
                                  </m:mr>
                                  <m:mr>
                                    <m:e>
                                      <m:m>
                                        <m:mPr>
                                          <m:mcs>
                                            <m:mc>
                                              <m:mcPr>
                                                <m:count m:val="1"/>
                                                <m:mcJc m:val="center"/>
                                              </m:mcPr>
                                            </m:mc>
                                          </m:mcs>
                                          <m:ctrlPr>
                                            <a:rPr lang="en-US" altLang="zh-TW" b="0" i="1" smtClean="0">
                                              <a:latin typeface="Cambria Math" panose="02040503050406030204" pitchFamily="18" charset="0"/>
                                              <a:ea typeface="Cambria Math" panose="02040503050406030204" pitchFamily="18" charset="0"/>
                                            </a:rPr>
                                          </m:ctrlPr>
                                        </m:mPr>
                                        <m:mr>
                                          <m:e>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𝑚</m:t>
                                                    </m:r>
                                                  </m:e>
                                                </m:acc>
                                              </m:e>
                                              <m:sub>
                                                <m:r>
                                                  <a:rPr lang="en-US" altLang="zh-TW" i="1" dirty="0">
                                                    <a:latin typeface="Cambria Math" panose="02040503050406030204" pitchFamily="18" charset="0"/>
                                                  </a:rPr>
                                                  <m:t>1</m:t>
                                                </m:r>
                                                <m:r>
                                                  <a:rPr lang="en-US" altLang="zh-TW" b="0" i="1" dirty="0" smtClean="0">
                                                    <a:latin typeface="Cambria Math" panose="02040503050406030204" pitchFamily="18" charset="0"/>
                                                  </a:rPr>
                                                  <m:t>4</m:t>
                                                </m:r>
                                              </m:sub>
                                            </m:sSub>
                                          </m:e>
                                        </m:mr>
                                        <m:mr>
                                          <m:e>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𝑚</m:t>
                                                    </m:r>
                                                  </m:e>
                                                </m:acc>
                                              </m:e>
                                              <m:sub>
                                                <m:r>
                                                  <a:rPr lang="en-US" altLang="zh-TW" i="1" dirty="0">
                                                    <a:latin typeface="Cambria Math" panose="02040503050406030204" pitchFamily="18" charset="0"/>
                                                  </a:rPr>
                                                  <m:t>2</m:t>
                                                </m:r>
                                                <m:r>
                                                  <a:rPr lang="en-US" altLang="zh-TW" b="0" i="1" dirty="0" smtClean="0">
                                                    <a:latin typeface="Cambria Math" panose="02040503050406030204" pitchFamily="18" charset="0"/>
                                                  </a:rPr>
                                                  <m:t>3</m:t>
                                                </m:r>
                                              </m:sub>
                                            </m:sSub>
                                          </m:e>
                                        </m:mr>
                                      </m:m>
                                    </m:e>
                                  </m:mr>
                                  <m:mr>
                                    <m:e>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𝑚</m:t>
                                              </m:r>
                                            </m:e>
                                          </m:acc>
                                        </m:e>
                                        <m:sub>
                                          <m:r>
                                            <a:rPr lang="en-US" altLang="zh-TW" b="0" i="1" dirty="0" smtClean="0">
                                              <a:latin typeface="Cambria Math" panose="02040503050406030204" pitchFamily="18" charset="0"/>
                                            </a:rPr>
                                            <m:t>24</m:t>
                                          </m:r>
                                        </m:sub>
                                      </m:sSub>
                                    </m:e>
                                  </m:mr>
                                </m:m>
                              </m:e>
                            </m:mr>
                            <m:mr>
                              <m:e>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𝑚</m:t>
                                        </m:r>
                                      </m:e>
                                    </m:acc>
                                  </m:e>
                                  <m:sub>
                                    <m:r>
                                      <a:rPr lang="en-US" altLang="zh-TW" b="0" i="1" dirty="0" smtClean="0">
                                        <a:latin typeface="Cambria Math" panose="02040503050406030204" pitchFamily="18" charset="0"/>
                                      </a:rPr>
                                      <m:t>34</m:t>
                                    </m:r>
                                  </m:sub>
                                </m:sSub>
                              </m:e>
                            </m:mr>
                          </m:m>
                        </m:e>
                      </m:d>
                    </m:oMath>
                  </m:oMathPara>
                </a14:m>
                <a:endParaRPr lang="en-US" altLang="zh-TW" dirty="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A least squares fit for the values of </a:t>
                </a:r>
                <a14:m>
                  <m:oMath xmlns:m="http://schemas.openxmlformats.org/officeDocument/2006/math">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𝑠</m:t>
                            </m:r>
                          </m:e>
                        </m:acc>
                      </m:e>
                      <m: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1</m:t>
                            </m:r>
                          </m:sub>
                        </m:s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2</m:t>
                            </m:r>
                          </m:sub>
                        </m:sSub>
                      </m:sub>
                    </m:sSub>
                  </m:oMath>
                </a14:m>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can be obtained</a:t>
                </a:r>
              </a:p>
              <a:p>
                <a:r>
                  <a:rPr lang="en-US" altLang="zh-TW" dirty="0" smtClean="0">
                    <a:latin typeface="Times New Roman" panose="02020603050405020304" pitchFamily="18" charset="0"/>
                    <a:cs typeface="Times New Roman" panose="02020603050405020304" pitchFamily="18" charset="0"/>
                  </a:rPr>
                  <a:t>Output</a:t>
                </a:r>
                <a:r>
                  <a:rPr lang="zh-TW" alt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zh-TW" altLang="en-US" i="1">
                                <a:latin typeface="Cambria Math" panose="02040503050406030204" pitchFamily="18" charset="0"/>
                              </a:rPr>
                              <m:t>𝕏</m:t>
                            </m:r>
                          </m:e>
                        </m:acc>
                      </m:e>
                      <m:sub>
                        <m:r>
                          <a:rPr lang="en-US" altLang="zh-TW" i="1">
                            <a:latin typeface="Cambria Math" panose="02040503050406030204" pitchFamily="18" charset="0"/>
                          </a:rPr>
                          <m:t>𝑡</m:t>
                        </m:r>
                      </m:sub>
                    </m:sSub>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𝑥</m:t>
                            </m:r>
                          </m:e>
                          <m:sub>
                            <m:r>
                              <a:rPr lang="en-US" altLang="zh-TW" i="1">
                                <a:latin typeface="Cambria Math" panose="02040503050406030204" pitchFamily="18" charset="0"/>
                                <a:ea typeface="Cambria Math" panose="02040503050406030204" pitchFamily="18" charset="0"/>
                              </a:rPr>
                              <m:t>𝑡</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𝑦</m:t>
                            </m:r>
                          </m:e>
                          <m:sub>
                            <m:r>
                              <a:rPr lang="en-US" altLang="zh-TW" i="1">
                                <a:latin typeface="Cambria Math" panose="02040503050406030204" pitchFamily="18" charset="0"/>
                                <a:ea typeface="Cambria Math" panose="02040503050406030204" pitchFamily="18" charset="0"/>
                              </a:rPr>
                              <m:t>𝑡</m:t>
                            </m:r>
                          </m:sub>
                        </m:sSub>
                      </m:e>
                    </m:d>
                  </m:oMath>
                </a14:m>
                <a:r>
                  <a:rPr lang="zh-TW" altLang="en-US"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=1,⋯,</m:t>
                    </m:r>
                    <m:r>
                      <a:rPr lang="en-US" altLang="zh-TW" b="0" i="1" dirty="0" smtClean="0">
                        <a:latin typeface="Cambria Math" panose="02040503050406030204" pitchFamily="18" charset="0"/>
                        <a:ea typeface="Cambria Math" panose="02040503050406030204" pitchFamily="18" charset="0"/>
                      </a:rPr>
                      <m:t>𝑇</m:t>
                    </m:r>
                  </m:oMath>
                </a14:m>
                <a:endParaRPr lang="en-US" altLang="zh-TW" dirty="0" smtClean="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The translation for frame </a:t>
                </a:r>
                <a14:m>
                  <m:oMath xmlns:m="http://schemas.openxmlformats.org/officeDocument/2006/math">
                    <m:r>
                      <a:rPr lang="en-US" altLang="zh-TW" i="1">
                        <a:latin typeface="Cambria Math" panose="02040503050406030204" pitchFamily="18" charset="0"/>
                      </a:rPr>
                      <m:t>𝑡</m:t>
                    </m:r>
                  </m:oMath>
                </a14:m>
                <a:r>
                  <a:rPr lang="zh-TW" altLang="en-US" dirty="0">
                    <a:latin typeface="Times New Roman" panose="02020603050405020304" pitchFamily="18" charset="0"/>
                    <a:cs typeface="Times New Roman" panose="02020603050405020304" pitchFamily="18" charset="0"/>
                  </a:rPr>
                  <a:t>：</a:t>
                </a:r>
                <a14:m>
                  <m:oMath xmlns:m="http://schemas.openxmlformats.org/officeDocument/2006/math">
                    <m:r>
                      <a:rPr lang="en-US" altLang="zh-TW">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zh-TW" altLang="en-US" i="1">
                                <a:latin typeface="Cambria Math" panose="02040503050406030204" pitchFamily="18" charset="0"/>
                              </a:rPr>
                              <m:t>𝕏</m:t>
                            </m:r>
                          </m:e>
                        </m:acc>
                      </m:e>
                      <m:sub>
                        <m:r>
                          <a:rPr lang="en-US" altLang="zh-TW" i="1">
                            <a:latin typeface="Cambria Math" panose="02040503050406030204" pitchFamily="18" charset="0"/>
                          </a:rPr>
                          <m:t>𝑡</m:t>
                        </m:r>
                      </m:sub>
                    </m:sSub>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𝑥</m:t>
                            </m:r>
                          </m:e>
                          <m:sub>
                            <m:r>
                              <a:rPr lang="en-US" altLang="zh-TW" i="1">
                                <a:latin typeface="Cambria Math" panose="02040503050406030204" pitchFamily="18" charset="0"/>
                                <a:ea typeface="Cambria Math" panose="02040503050406030204" pitchFamily="18" charset="0"/>
                              </a:rPr>
                              <m:t>𝑡</m:t>
                            </m:r>
                          </m:sub>
                        </m:sSub>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𝑦</m:t>
                            </m:r>
                          </m:e>
                          <m:sub>
                            <m:r>
                              <a:rPr lang="en-US" altLang="zh-TW" i="1">
                                <a:latin typeface="Cambria Math" panose="02040503050406030204" pitchFamily="18" charset="0"/>
                                <a:ea typeface="Cambria Math" panose="02040503050406030204" pitchFamily="18" charset="0"/>
                              </a:rPr>
                              <m:t>𝑡</m:t>
                            </m:r>
                          </m:sub>
                        </m:sSub>
                      </m:e>
                    </m:d>
                  </m:oMath>
                </a14:m>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The movement from frame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oMath>
                </a14:m>
                <a:r>
                  <a:rPr lang="en-US" altLang="zh-TW" dirty="0">
                    <a:latin typeface="Times New Roman" panose="02020603050405020304" pitchFamily="18" charset="0"/>
                    <a:cs typeface="Times New Roman" panose="02020603050405020304" pitchFamily="18" charset="0"/>
                  </a:rPr>
                  <a:t> to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oMath>
                </a14:m>
                <a:r>
                  <a:rPr lang="zh-TW" altLang="en-US" dirty="0">
                    <a:latin typeface="Times New Roman" panose="02020603050405020304" pitchFamily="18" charset="0"/>
                    <a:cs typeface="Times New Roman" panose="02020603050405020304" pitchFamily="18" charset="0"/>
                  </a:rPr>
                  <a:t>：</a:t>
                </a:r>
                <a14:m>
                  <m:oMath xmlns:m="http://schemas.openxmlformats.org/officeDocument/2006/math">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𝑠</m:t>
                            </m:r>
                          </m:e>
                        </m:acc>
                      </m:e>
                      <m: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1</m:t>
                            </m:r>
                          </m:sub>
                        </m:s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2</m:t>
                            </m:r>
                          </m:sub>
                        </m:sSub>
                      </m:sub>
                    </m:sSub>
                  </m:oMath>
                </a14:m>
                <a:endParaRPr lang="en-US" altLang="zh-TW" dirty="0">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𝑠</m:t>
                            </m:r>
                          </m:e>
                        </m:acc>
                      </m:e>
                      <m: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1</m:t>
                            </m:r>
                          </m:sub>
                        </m:s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2</m:t>
                            </m:r>
                          </m:sub>
                        </m:sSub>
                      </m:sub>
                    </m:sSub>
                    <m:r>
                      <a:rPr lang="en-US" altLang="zh-TW" i="1" dirty="0">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zh-TW" altLang="en-US" i="1">
                                <a:latin typeface="Cambria Math" panose="02040503050406030204" pitchFamily="18" charset="0"/>
                              </a:rPr>
                              <m:t>𝕏</m:t>
                            </m:r>
                          </m:e>
                        </m:acc>
                      </m:e>
                      <m:sub>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1</m:t>
                            </m:r>
                          </m:sub>
                        </m:sSub>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zh-TW" altLang="en-US" i="1">
                                <a:latin typeface="Cambria Math" panose="02040503050406030204" pitchFamily="18" charset="0"/>
                              </a:rPr>
                              <m:t>𝕏</m:t>
                            </m:r>
                          </m:e>
                        </m:acc>
                      </m:e>
                      <m:sub>
                        <m:sSub>
                          <m:sSubPr>
                            <m:ctrlPr>
                              <a:rPr lang="en-US" altLang="zh-TW" i="1">
                                <a:latin typeface="Cambria Math" panose="02040503050406030204" pitchFamily="18" charset="0"/>
                              </a:rPr>
                            </m:ctrlPr>
                          </m:sSubPr>
                          <m:e>
                            <m:r>
                              <a:rPr lang="en-US" altLang="zh-TW" i="1">
                                <a:latin typeface="Cambria Math" panose="02040503050406030204" pitchFamily="18" charset="0"/>
                              </a:rPr>
                              <m:t>𝑡</m:t>
                            </m:r>
                          </m:e>
                          <m:sub>
                            <m:r>
                              <a:rPr lang="en-US" altLang="zh-TW" i="1">
                                <a:latin typeface="Cambria Math" panose="02040503050406030204" pitchFamily="18" charset="0"/>
                              </a:rPr>
                              <m:t>2</m:t>
                            </m:r>
                          </m:sub>
                        </m:sSub>
                      </m:sub>
                    </m:sSub>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95400" y="1340768"/>
                <a:ext cx="10466329" cy="5112568"/>
              </a:xfrm>
              <a:blipFill>
                <a:blip r:embed="rId4"/>
                <a:stretch>
                  <a:fillRect l="-291" t="-190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396384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cap="none" dirty="0" smtClean="0"/>
              <a:t>Optical flow</a:t>
            </a:r>
            <a:endParaRPr lang="zh-TW" altLang="en-US" cap="none"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The aim of the Optimal Flow method</a:t>
                </a:r>
                <a:r>
                  <a:rPr lang="zh-TW" altLang="en-US" dirty="0" smtClean="0">
                    <a:latin typeface="Times New Roman" panose="02020603050405020304" pitchFamily="18" charset="0"/>
                    <a:cs typeface="Times New Roman" panose="02020603050405020304" pitchFamily="18" charset="0"/>
                  </a:rPr>
                  <a:t>：</a:t>
                </a:r>
                <a:r>
                  <a:rPr lang="en-US" altLang="zh-TW" dirty="0" smtClean="0">
                    <a:latin typeface="Times New Roman" panose="02020603050405020304" pitchFamily="18" charset="0"/>
                    <a:cs typeface="Times New Roman" panose="02020603050405020304" pitchFamily="18" charset="0"/>
                  </a:rPr>
                  <a:t>To find </a:t>
                </a:r>
                <a14:m>
                  <m:oMath xmlns:m="http://schemas.openxmlformats.org/officeDocument/2006/math">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𝑠</m:t>
                            </m:r>
                          </m:e>
                        </m:acc>
                      </m:e>
                      <m: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1</m:t>
                            </m:r>
                          </m:sub>
                        </m:sSub>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𝑡</m:t>
                            </m:r>
                          </m:e>
                          <m:sub>
                            <m:r>
                              <a:rPr lang="en-US" altLang="zh-TW" i="1" dirty="0">
                                <a:latin typeface="Cambria Math" panose="02040503050406030204" pitchFamily="18" charset="0"/>
                              </a:rPr>
                              <m:t>2</m:t>
                            </m:r>
                          </m:sub>
                        </m:sSub>
                      </m:sub>
                    </m:sSub>
                  </m:oMath>
                </a14:m>
                <a:r>
                  <a:rPr lang="en-US" altLang="zh-TW" dirty="0" smtClean="0">
                    <a:latin typeface="Times New Roman" panose="02020603050405020304" pitchFamily="18" charset="0"/>
                    <a:cs typeface="Times New Roman" panose="02020603050405020304" pitchFamily="18" charset="0"/>
                  </a:rPr>
                  <a:t> values</a:t>
                </a:r>
              </a:p>
              <a:p>
                <a14:m>
                  <m:oMath xmlns:m="http://schemas.openxmlformats.org/officeDocument/2006/math">
                    <m:r>
                      <a:rPr lang="en-US" altLang="zh-TW" b="0" i="1" smtClean="0">
                        <a:latin typeface="Cambria Math" panose="02040503050406030204" pitchFamily="18" charset="0"/>
                      </a:rPr>
                      <m:t>𝐼</m:t>
                    </m:r>
                  </m:oMath>
                </a14:m>
                <a:r>
                  <a:rPr lang="zh-TW" altLang="en-US" dirty="0" smtClean="0">
                    <a:latin typeface="Times New Roman" panose="02020603050405020304" pitchFamily="18" charset="0"/>
                    <a:cs typeface="Times New Roman" panose="02020603050405020304" pitchFamily="18" charset="0"/>
                  </a:rPr>
                  <a:t>：</a:t>
                </a:r>
                <a:r>
                  <a:rPr lang="en-US" altLang="zh-TW" dirty="0" smtClean="0">
                    <a:latin typeface="Times New Roman" panose="02020603050405020304" pitchFamily="18" charset="0"/>
                    <a:cs typeface="Times New Roman" panose="02020603050405020304" pitchFamily="18" charset="0"/>
                  </a:rPr>
                  <a:t>a function of image shift</a:t>
                </a:r>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𝐼</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𝑥</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𝑦</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𝑦</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𝐼</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𝑥</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𝑦</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e>
                      </m:d>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zh-TW" altLang="en-US"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𝐼</m:t>
                          </m:r>
                        </m:num>
                        <m:den>
                          <m:r>
                            <a:rPr lang="zh-TW" altLang="en-US"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𝑥</m:t>
                          </m:r>
                        </m:den>
                      </m:f>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zh-TW" altLang="en-US"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𝐼</m:t>
                          </m:r>
                        </m:num>
                        <m:den>
                          <m:r>
                            <a:rPr lang="zh-TW" altLang="en-US"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𝑦</m:t>
                          </m:r>
                        </m:den>
                      </m:f>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zh-TW" altLang="en-US"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𝐼</m:t>
                          </m:r>
                        </m:num>
                        <m:den>
                          <m:r>
                            <a:rPr lang="zh-TW" altLang="en-US"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den>
                      </m:f>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oMath>
                  </m:oMathPara>
                </a14:m>
                <a:endParaRPr lang="en-US" altLang="zh-TW"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TW" i="1">
                        <a:latin typeface="Cambria Math" panose="02040503050406030204" pitchFamily="18" charset="0"/>
                        <a:ea typeface="Cambria Math" panose="02040503050406030204" pitchFamily="18" charset="0"/>
                      </a:rPr>
                      <m:t>𝐼</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𝑡</m:t>
                        </m:r>
                      </m:e>
                    </m:d>
                  </m:oMath>
                </a14:m>
                <a:r>
                  <a:rPr lang="zh-TW" altLang="en-US" dirty="0" smtClean="0">
                    <a:latin typeface="Times New Roman" panose="02020603050405020304" pitchFamily="18" charset="0"/>
                    <a:cs typeface="Times New Roman" panose="02020603050405020304" pitchFamily="18" charset="0"/>
                  </a:rPr>
                  <a:t>：</a:t>
                </a:r>
                <a:r>
                  <a:rPr lang="en-US" altLang="zh-TW" dirty="0" smtClean="0">
                    <a:latin typeface="Times New Roman" panose="02020603050405020304" pitchFamily="18" charset="0"/>
                    <a:cs typeface="Times New Roman" panose="02020603050405020304" pitchFamily="18" charset="0"/>
                  </a:rPr>
                  <a:t>the intensity of the pixel at </a:t>
                </a:r>
                <a14:m>
                  <m:oMath xmlns:m="http://schemas.openxmlformats.org/officeDocument/2006/math">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e>
                    </m:d>
                  </m:oMath>
                </a14:m>
                <a:r>
                  <a:rPr lang="en-US" altLang="zh-TW" dirty="0" smtClean="0">
                    <a:latin typeface="Times New Roman" panose="02020603050405020304" pitchFamily="18" charset="0"/>
                    <a:cs typeface="Times New Roman" panose="02020603050405020304" pitchFamily="18" charset="0"/>
                  </a:rPr>
                  <a:t> in the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𝑡</m:t>
                        </m:r>
                      </m:e>
                      <m:sup>
                        <m:r>
                          <m:rPr>
                            <m:sty m:val="p"/>
                          </m:rPr>
                          <a:rPr lang="en-US" altLang="zh-TW" b="0" i="0" smtClean="0">
                            <a:latin typeface="Cambria Math" panose="02040503050406030204" pitchFamily="18" charset="0"/>
                          </a:rPr>
                          <m:t>th</m:t>
                        </m:r>
                      </m:sup>
                    </m:sSup>
                  </m:oMath>
                </a14:m>
                <a:r>
                  <a:rPr lang="en-US" altLang="zh-TW" dirty="0" smtClean="0">
                    <a:latin typeface="Times New Roman" panose="02020603050405020304" pitchFamily="18" charset="0"/>
                    <a:cs typeface="Times New Roman" panose="02020603050405020304" pitchFamily="18" charset="0"/>
                  </a:rPr>
                  <a:t> frame.</a:t>
                </a:r>
              </a:p>
              <a:p>
                <a:pPr lvl="1"/>
                <a14:m>
                  <m:oMath xmlns:m="http://schemas.openxmlformats.org/officeDocument/2006/math">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𝑥</m:t>
                    </m:r>
                  </m:oMath>
                </a14:m>
                <a:r>
                  <a:rPr lang="en-US" altLang="zh-TW"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𝑦</m:t>
                    </m:r>
                  </m:oMath>
                </a14:m>
                <a:r>
                  <a:rPr lang="en-US" altLang="zh-TW" dirty="0" smtClean="0">
                    <a:latin typeface="Times New Roman" panose="02020603050405020304" pitchFamily="18" charset="0"/>
                    <a:cs typeface="Times New Roman" panose="02020603050405020304" pitchFamily="18" charset="0"/>
                  </a:rPr>
                  <a:t> are the calculated shifts for this pixel.</a:t>
                </a:r>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The assumption is made that the total intensity of frames does not change.</a:t>
                </a:r>
                <a:endParaRPr lang="zh-TW" altLang="en-US"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500" t="-111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562891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cap="none" dirty="0"/>
              <a:t>Optical flow</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35943" y="1340768"/>
                <a:ext cx="10353762" cy="4512554"/>
              </a:xfrm>
            </p:spPr>
            <p:txBody>
              <a:bodyPr>
                <a:normAutofit fontScale="92500"/>
              </a:bodyPr>
              <a:lstStyle/>
              <a:p>
                <a:r>
                  <a:rPr lang="en-US" altLang="zh-TW" dirty="0" smtClean="0">
                    <a:latin typeface="Times New Roman" panose="02020603050405020304" pitchFamily="18" charset="0"/>
                    <a:cs typeface="Times New Roman" panose="02020603050405020304" pitchFamily="18" charset="0"/>
                  </a:rPr>
                  <a:t>For example, with a 16 frame movie the alignment would proceed as follow</a:t>
                </a:r>
                <a:r>
                  <a:rPr lang="zh-TW" altLang="en-US" dirty="0" smtClean="0">
                    <a:latin typeface="Times New Roman" panose="02020603050405020304" pitchFamily="18" charset="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altLang="zh-TW" dirty="0" smtClean="0">
                    <a:latin typeface="Times New Roman" panose="02020603050405020304" pitchFamily="18" charset="0"/>
                    <a:cs typeface="Times New Roman" panose="02020603050405020304" pitchFamily="18" charset="0"/>
                  </a:rPr>
                  <a:t>Average all 16 unaligned frames</a:t>
                </a:r>
                <a:r>
                  <a:rPr lang="zh-TW" altLang="en-US" dirty="0" smtClean="0">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zh-TW" altLang="en-US"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16</m:t>
                        </m:r>
                      </m:sup>
                      <m:e>
                        <m:r>
                          <a:rPr lang="en-US" altLang="zh-TW" b="0" i="1" smtClean="0">
                            <a:latin typeface="Cambria Math" panose="02040503050406030204" pitchFamily="18" charset="0"/>
                          </a:rPr>
                          <m:t>𝐼</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e>
                        </m:d>
                      </m:e>
                    </m:nary>
                  </m:oMath>
                </a14:m>
                <a:endParaRPr lang="en-US" altLang="zh-TW"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altLang="zh-TW" dirty="0" smtClean="0">
                    <a:latin typeface="Times New Roman" panose="02020603050405020304" pitchFamily="18" charset="0"/>
                    <a:cs typeface="Times New Roman" panose="02020603050405020304" pitchFamily="18" charset="0"/>
                  </a:rPr>
                  <a:t>Split the movie into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𝑘</m:t>
                        </m:r>
                      </m:sup>
                    </m:sSup>
                  </m:oMath>
                </a14:m>
                <a:r>
                  <a:rPr lang="en-US" altLang="zh-TW" dirty="0" smtClean="0">
                    <a:latin typeface="Times New Roman" panose="02020603050405020304" pitchFamily="18" charset="0"/>
                    <a:cs typeface="Times New Roman" panose="02020603050405020304" pitchFamily="18" charset="0"/>
                  </a:rPr>
                  <a:t> groups of frames where </a:t>
                </a:r>
                <a14:m>
                  <m:oMath xmlns:m="http://schemas.openxmlformats.org/officeDocument/2006/math">
                    <m:r>
                      <a:rPr lang="en-US" altLang="zh-TW" i="1">
                        <a:latin typeface="Cambria Math" panose="02040503050406030204" pitchFamily="18" charset="0"/>
                      </a:rPr>
                      <m:t>𝑘</m:t>
                    </m:r>
                  </m:oMath>
                </a14:m>
                <a:r>
                  <a:rPr lang="en-US" altLang="zh-TW" dirty="0" smtClean="0">
                    <a:latin typeface="Times New Roman" panose="02020603050405020304" pitchFamily="18" charset="0"/>
                    <a:cs typeface="Times New Roman" panose="02020603050405020304" pitchFamily="18" charset="0"/>
                  </a:rPr>
                  <a:t> is the current iteration and average.</a:t>
                </a:r>
              </a:p>
              <a:p>
                <a:pPr lvl="2"/>
                <a14:m>
                  <m:oMath xmlns:m="http://schemas.openxmlformats.org/officeDocument/2006/math">
                    <m:r>
                      <a:rPr lang="en-US" altLang="zh-TW" i="1">
                        <a:latin typeface="Cambria Math" panose="02040503050406030204" pitchFamily="18" charset="0"/>
                      </a:rPr>
                      <m:t>𝑘</m:t>
                    </m:r>
                    <m:r>
                      <a:rPr lang="en-US" altLang="zh-TW" b="0" i="1" smtClean="0">
                        <a:latin typeface="Cambria Math" panose="02040503050406030204" pitchFamily="18" charset="0"/>
                      </a:rPr>
                      <m:t>=1</m:t>
                    </m:r>
                  </m:oMath>
                </a14:m>
                <a:r>
                  <a:rPr lang="en-US" altLang="zh-TW" dirty="0" smtClean="0">
                    <a:latin typeface="Times New Roman" panose="02020603050405020304" pitchFamily="18" charset="0"/>
                    <a:cs typeface="Times New Roman" panose="02020603050405020304" pitchFamily="18" charset="0"/>
                  </a:rPr>
                  <a:t>, group 1 </a:t>
                </a:r>
                <a14:m>
                  <m:oMath xmlns:m="http://schemas.openxmlformats.org/officeDocument/2006/math">
                    <m:nary>
                      <m:naryPr>
                        <m:chr m:val="∑"/>
                        <m:ctrlPr>
                          <a:rPr lang="zh-TW" altLang="en-US"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=1</m:t>
                        </m:r>
                      </m:sub>
                      <m:sup>
                        <m:r>
                          <a:rPr lang="en-US" altLang="zh-TW" b="0" i="1" smtClean="0">
                            <a:latin typeface="Cambria Math" panose="02040503050406030204" pitchFamily="18" charset="0"/>
                          </a:rPr>
                          <m:t>8</m:t>
                        </m:r>
                      </m:sup>
                      <m:e>
                        <m:r>
                          <a:rPr lang="en-US" altLang="zh-TW" i="1">
                            <a:latin typeface="Cambria Math" panose="02040503050406030204" pitchFamily="18" charset="0"/>
                          </a:rPr>
                          <m:t>𝐼</m:t>
                        </m:r>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𝑦</m:t>
                            </m:r>
                            <m:r>
                              <a:rPr lang="en-US" altLang="zh-TW" i="1">
                                <a:latin typeface="Cambria Math" panose="02040503050406030204" pitchFamily="18" charset="0"/>
                              </a:rPr>
                              <m:t>,</m:t>
                            </m:r>
                            <m:r>
                              <a:rPr lang="en-US" altLang="zh-TW" i="1">
                                <a:latin typeface="Cambria Math" panose="02040503050406030204" pitchFamily="18" charset="0"/>
                              </a:rPr>
                              <m:t>𝑡</m:t>
                            </m:r>
                          </m:e>
                        </m:d>
                      </m:e>
                    </m:nary>
                  </m:oMath>
                </a14:m>
                <a:r>
                  <a:rPr lang="en-US" altLang="zh-TW" dirty="0" smtClean="0">
                    <a:latin typeface="Times New Roman" panose="02020603050405020304" pitchFamily="18" charset="0"/>
                    <a:cs typeface="Times New Roman" panose="02020603050405020304" pitchFamily="18" charset="0"/>
                  </a:rPr>
                  <a:t> and group 2 </a:t>
                </a:r>
                <a14:m>
                  <m:oMath xmlns:m="http://schemas.openxmlformats.org/officeDocument/2006/math">
                    <m:nary>
                      <m:naryPr>
                        <m:chr m:val="∑"/>
                        <m:ctrlPr>
                          <a:rPr lang="zh-TW" altLang="en-US"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m:t>
                        </m:r>
                        <m:r>
                          <a:rPr lang="en-US" altLang="zh-TW" b="0" i="1" smtClean="0">
                            <a:latin typeface="Cambria Math" panose="02040503050406030204" pitchFamily="18" charset="0"/>
                          </a:rPr>
                          <m:t>9</m:t>
                        </m:r>
                      </m:sub>
                      <m:sup>
                        <m:r>
                          <a:rPr lang="en-US" altLang="zh-TW" i="1">
                            <a:latin typeface="Cambria Math" panose="02040503050406030204" pitchFamily="18" charset="0"/>
                          </a:rPr>
                          <m:t>16</m:t>
                        </m:r>
                      </m:sup>
                      <m:e>
                        <m:r>
                          <a:rPr lang="en-US" altLang="zh-TW" i="1">
                            <a:latin typeface="Cambria Math" panose="02040503050406030204" pitchFamily="18" charset="0"/>
                          </a:rPr>
                          <m:t>𝐼</m:t>
                        </m:r>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𝑦</m:t>
                            </m:r>
                            <m:r>
                              <a:rPr lang="en-US" altLang="zh-TW" i="1">
                                <a:latin typeface="Cambria Math" panose="02040503050406030204" pitchFamily="18" charset="0"/>
                              </a:rPr>
                              <m:t>,</m:t>
                            </m:r>
                            <m:r>
                              <a:rPr lang="en-US" altLang="zh-TW" i="1">
                                <a:latin typeface="Cambria Math" panose="02040503050406030204" pitchFamily="18" charset="0"/>
                              </a:rPr>
                              <m:t>𝑡</m:t>
                            </m:r>
                          </m:e>
                        </m:d>
                      </m:e>
                    </m:nary>
                  </m:oMath>
                </a14:m>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altLang="zh-TW" dirty="0" smtClean="0">
                    <a:latin typeface="Times New Roman" panose="02020603050405020304" pitchFamily="18" charset="0"/>
                    <a:cs typeface="Times New Roman" panose="02020603050405020304" pitchFamily="18" charset="0"/>
                  </a:rPr>
                  <a:t>Align these group averages with the global average by calculating optical flows</a:t>
                </a:r>
              </a:p>
              <a:p>
                <a:pPr lvl="2"/>
                <a14:m>
                  <m:oMath xmlns:m="http://schemas.openxmlformats.org/officeDocument/2006/math">
                    <m:r>
                      <a:rPr lang="en-US" altLang="zh-TW" i="1">
                        <a:latin typeface="Cambria Math" panose="02040503050406030204" pitchFamily="18" charset="0"/>
                      </a:rPr>
                      <m:t>𝑘</m:t>
                    </m:r>
                    <m:r>
                      <a:rPr lang="en-US" altLang="zh-TW" i="1">
                        <a:latin typeface="Cambria Math" panose="02040503050406030204" pitchFamily="18" charset="0"/>
                      </a:rPr>
                      <m:t>=1</m:t>
                    </m:r>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𝑂𝐹</m:t>
                        </m:r>
                      </m:e>
                      <m:sub>
                        <m:r>
                          <a:rPr lang="en-US" altLang="zh-TW" b="0" i="1" smtClean="0">
                            <a:latin typeface="Cambria Math" panose="02040503050406030204" pitchFamily="18" charset="0"/>
                          </a:rPr>
                          <m:t>1−8</m:t>
                        </m:r>
                      </m:sub>
                    </m:sSub>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nary>
                          <m:naryPr>
                            <m:chr m:val="∑"/>
                            <m:ctrlPr>
                              <a:rPr lang="zh-TW" altLang="en-US"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=1</m:t>
                            </m:r>
                          </m:sub>
                          <m:sup>
                            <m:r>
                              <a:rPr lang="en-US" altLang="zh-TW" i="1">
                                <a:latin typeface="Cambria Math" panose="02040503050406030204" pitchFamily="18" charset="0"/>
                              </a:rPr>
                              <m:t>8</m:t>
                            </m:r>
                          </m:sup>
                          <m:e>
                            <m:r>
                              <a:rPr lang="en-US" altLang="zh-TW" i="1">
                                <a:latin typeface="Cambria Math" panose="02040503050406030204" pitchFamily="18" charset="0"/>
                              </a:rPr>
                              <m:t>𝐼</m:t>
                            </m:r>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𝑦</m:t>
                                </m:r>
                                <m:r>
                                  <a:rPr lang="en-US" altLang="zh-TW" i="1">
                                    <a:latin typeface="Cambria Math" panose="02040503050406030204" pitchFamily="18" charset="0"/>
                                  </a:rPr>
                                  <m:t>,</m:t>
                                </m:r>
                                <m:r>
                                  <a:rPr lang="en-US" altLang="zh-TW" i="1">
                                    <a:latin typeface="Cambria Math" panose="02040503050406030204" pitchFamily="18" charset="0"/>
                                  </a:rPr>
                                  <m:t>𝑡</m:t>
                                </m:r>
                              </m:e>
                            </m:d>
                          </m:e>
                        </m:nary>
                      </m:e>
                    </m:d>
                    <m:r>
                      <a:rPr lang="en-US" altLang="zh-TW" b="0" i="1" smtClean="0">
                        <a:latin typeface="Cambria Math" panose="02040503050406030204" pitchFamily="18" charset="0"/>
                        <a:ea typeface="Cambria Math" panose="02040503050406030204" pitchFamily="18" charset="0"/>
                      </a:rPr>
                      <m:t>⊛</m:t>
                    </m:r>
                    <m:d>
                      <m:dPr>
                        <m:begChr m:val="["/>
                        <m:endChr m:val="]"/>
                        <m:ctrlPr>
                          <a:rPr lang="en-US" altLang="zh-TW" b="0" i="1" smtClean="0">
                            <a:latin typeface="Cambria Math" panose="02040503050406030204" pitchFamily="18" charset="0"/>
                            <a:ea typeface="Cambria Math" panose="02040503050406030204" pitchFamily="18" charset="0"/>
                          </a:rPr>
                        </m:ctrlPr>
                      </m:dPr>
                      <m:e>
                        <m:nary>
                          <m:naryPr>
                            <m:chr m:val="∑"/>
                            <m:ctrlPr>
                              <a:rPr lang="zh-TW" altLang="en-US"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=9</m:t>
                            </m:r>
                          </m:sub>
                          <m:sup>
                            <m:r>
                              <a:rPr lang="en-US" altLang="zh-TW" i="1">
                                <a:latin typeface="Cambria Math" panose="02040503050406030204" pitchFamily="18" charset="0"/>
                              </a:rPr>
                              <m:t>16</m:t>
                            </m:r>
                          </m:sup>
                          <m:e>
                            <m:r>
                              <a:rPr lang="en-US" altLang="zh-TW" i="1">
                                <a:latin typeface="Cambria Math" panose="02040503050406030204" pitchFamily="18" charset="0"/>
                              </a:rPr>
                              <m:t>𝐼</m:t>
                            </m:r>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𝑦</m:t>
                                </m:r>
                                <m:r>
                                  <a:rPr lang="en-US" altLang="zh-TW" i="1">
                                    <a:latin typeface="Cambria Math" panose="02040503050406030204" pitchFamily="18" charset="0"/>
                                  </a:rPr>
                                  <m:t>,</m:t>
                                </m:r>
                                <m:r>
                                  <a:rPr lang="en-US" altLang="zh-TW" i="1">
                                    <a:latin typeface="Cambria Math" panose="02040503050406030204" pitchFamily="18" charset="0"/>
                                  </a:rPr>
                                  <m:t>𝑡</m:t>
                                </m:r>
                              </m:e>
                            </m:d>
                          </m:e>
                        </m:nary>
                      </m:e>
                    </m:d>
                  </m:oMath>
                </a14:m>
                <a:endParaRPr lang="en-US" altLang="zh-TW" dirty="0" smtClean="0">
                  <a:latin typeface="Times New Roman" panose="02020603050405020304" pitchFamily="18" charset="0"/>
                  <a:cs typeface="Times New Roman" panose="02020603050405020304" pitchFamily="18" charset="0"/>
                </a:endParaRPr>
              </a:p>
              <a:p>
                <a:pPr lvl="2"/>
                <a:r>
                  <a:rPr lang="en-US" altLang="zh-TW" dirty="0" smtClean="0">
                    <a:latin typeface="Times New Roman" panose="02020603050405020304" pitchFamily="18" charset="0"/>
                    <a:cs typeface="Times New Roman" panose="02020603050405020304" pitchFamily="18" charset="0"/>
                  </a:rPr>
                  <a:t>This optical flow shift measurement process here as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endParaRPr lang="en-US" altLang="zh-TW" dirty="0" smtClean="0">
                  <a:latin typeface="Times New Roman" panose="02020603050405020304" pitchFamily="18" charset="0"/>
                  <a:cs typeface="Times New Roman" panose="02020603050405020304" pitchFamily="18" charset="0"/>
                </a:endParaRPr>
              </a:p>
              <a:p>
                <a:pPr lvl="2"/>
                <a:r>
                  <a:rPr lang="en-US" altLang="zh-TW" dirty="0" smtClean="0">
                    <a:latin typeface="Times New Roman" panose="02020603050405020304" pitchFamily="18" charset="0"/>
                    <a:cs typeface="Times New Roman" panose="02020603050405020304" pitchFamily="18" charset="0"/>
                  </a:rPr>
                  <a:t>The resulting vector field as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𝑂𝐹</m:t>
                        </m:r>
                      </m:e>
                      <m:sub>
                        <m:r>
                          <a:rPr lang="en-US" altLang="zh-TW" b="0" i="1" smtClean="0">
                            <a:latin typeface="Cambria Math" panose="02040503050406030204" pitchFamily="18" charset="0"/>
                          </a:rPr>
                          <m:t>𝑧</m:t>
                        </m:r>
                      </m:sub>
                    </m:sSub>
                  </m:oMath>
                </a14:m>
                <a:endParaRPr lang="en-US" altLang="zh-TW"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altLang="zh-TW" dirty="0" smtClean="0">
                    <a:latin typeface="Times New Roman" panose="02020603050405020304" pitchFamily="18" charset="0"/>
                    <a:cs typeface="Times New Roman" panose="02020603050405020304" pitchFamily="18" charset="0"/>
                  </a:rPr>
                  <a:t>Use the measured </a:t>
                </a:r>
                <a14:m>
                  <m:oMath xmlns:m="http://schemas.openxmlformats.org/officeDocument/2006/math">
                    <m:r>
                      <a:rPr lang="en-US" altLang="zh-TW" i="1">
                        <a:latin typeface="Cambria Math" panose="02040503050406030204" pitchFamily="18" charset="0"/>
                      </a:rPr>
                      <m:t>𝑂𝐹</m:t>
                    </m:r>
                  </m:oMath>
                </a14:m>
                <a:r>
                  <a:rPr lang="en-US" altLang="zh-TW" dirty="0" smtClean="0">
                    <a:latin typeface="Times New Roman" panose="02020603050405020304" pitchFamily="18" charset="0"/>
                    <a:cs typeface="Times New Roman" panose="02020603050405020304" pitchFamily="18" charset="0"/>
                  </a:rPr>
                  <a:t> to align each group of frames, then calculate the new aligned average of frames using the shifted frames</a:t>
                </a:r>
              </a:p>
              <a:p>
                <a:pPr marL="800100" lvl="1" indent="-342900">
                  <a:buFont typeface="+mj-lt"/>
                  <a:buAutoNum type="arabicPeriod"/>
                </a:pPr>
                <a:r>
                  <a:rPr lang="en-US" altLang="zh-TW" dirty="0" smtClean="0">
                    <a:latin typeface="Times New Roman" panose="02020603050405020304" pitchFamily="18" charset="0"/>
                    <a:cs typeface="Times New Roman" panose="02020603050405020304" pitchFamily="18" charset="0"/>
                  </a:rPr>
                  <a:t>Repeat steps 2-4 until each group of frames has only 1 frame in it.</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35943" y="1340768"/>
                <a:ext cx="10353762" cy="4512554"/>
              </a:xfrm>
              <a:blipFill>
                <a:blip r:embed="rId2"/>
                <a:stretch>
                  <a:fillRect l="-412" t="-1081" r="-4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710332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Introduction</a:t>
            </a:r>
            <a:endParaRPr lang="zh-TW" altLang="en-US" dirty="0"/>
          </a:p>
        </p:txBody>
      </p:sp>
      <p:sp>
        <p:nvSpPr>
          <p:cNvPr id="3" name="內容版面配置區 2"/>
          <p:cNvSpPr>
            <a:spLocks noGrp="1"/>
          </p:cNvSpPr>
          <p:nvPr>
            <p:ph sz="quarter" idx="1"/>
          </p:nvPr>
        </p:nvSpPr>
        <p:spPr>
          <a:xfrm>
            <a:off x="609600" y="1136439"/>
            <a:ext cx="10972800" cy="4937760"/>
          </a:xfrm>
        </p:spPr>
        <p:txBody>
          <a:bodyPr/>
          <a:lstStyle/>
          <a:p>
            <a:r>
              <a:rPr lang="en-US" altLang="zh-TW" dirty="0" smtClean="0">
                <a:latin typeface="Times New Roman" panose="02020603050405020304" pitchFamily="18" charset="0"/>
                <a:cs typeface="Times New Roman" panose="02020603050405020304" pitchFamily="18" charset="0"/>
                <a:hlinkClick r:id="rId3"/>
              </a:rPr>
              <a:t>2D Fourier transform</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32</a:t>
            </a:fld>
            <a:endParaRPr lang="zh-TW" altLang="en-US" dirty="0"/>
          </a:p>
        </p:txBody>
      </p:sp>
      <p:pic>
        <p:nvPicPr>
          <p:cNvPr id="6" name="圖片 5"/>
          <p:cNvPicPr>
            <a:picLocks noChangeAspect="1"/>
          </p:cNvPicPr>
          <p:nvPr/>
        </p:nvPicPr>
        <p:blipFill>
          <a:blip r:embed="rId4"/>
          <a:stretch>
            <a:fillRect/>
          </a:stretch>
        </p:blipFill>
        <p:spPr>
          <a:xfrm>
            <a:off x="1537769" y="1659153"/>
            <a:ext cx="5040560" cy="2773168"/>
          </a:xfrm>
          <a:prstGeom prst="rect">
            <a:avLst/>
          </a:prstGeom>
        </p:spPr>
      </p:pic>
      <p:cxnSp>
        <p:nvCxnSpPr>
          <p:cNvPr id="7" name="直線單箭頭接點 6"/>
          <p:cNvCxnSpPr/>
          <p:nvPr/>
        </p:nvCxnSpPr>
        <p:spPr>
          <a:xfrm flipV="1">
            <a:off x="1487488" y="2272081"/>
            <a:ext cx="23495" cy="2193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1460702" y="4432321"/>
            <a:ext cx="2331042" cy="14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字方塊 8"/>
              <p:cNvSpPr txBox="1"/>
              <p:nvPr/>
            </p:nvSpPr>
            <p:spPr>
              <a:xfrm>
                <a:off x="3329825" y="4461229"/>
                <a:ext cx="812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𝑥</m:t>
                      </m:r>
                    </m:oMath>
                  </m:oMathPara>
                </a14:m>
                <a:endParaRPr lang="zh-TW" altLang="en-US"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329825" y="4461229"/>
                <a:ext cx="812579" cy="36933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790871" y="3118574"/>
                <a:ext cx="812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rPr>
                        <m:t>𝑦</m:t>
                      </m:r>
                    </m:oMath>
                  </m:oMathPara>
                </a14:m>
                <a:endParaRPr lang="zh-TW" altLang="en-US"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790871" y="3118574"/>
                <a:ext cx="812579" cy="369332"/>
              </a:xfrm>
              <a:prstGeom prst="rect">
                <a:avLst/>
              </a:prstGeom>
              <a:blipFill>
                <a:blip r:embed="rId6"/>
                <a:stretch>
                  <a:fillRect b="-8333"/>
                </a:stretch>
              </a:blipFill>
            </p:spPr>
            <p:txBody>
              <a:bodyPr/>
              <a:lstStyle/>
              <a:p>
                <a:r>
                  <a:rPr lang="zh-TW" altLang="en-US">
                    <a:noFill/>
                  </a:rPr>
                  <a:t> </a:t>
                </a:r>
              </a:p>
            </p:txBody>
          </p:sp>
        </mc:Fallback>
      </mc:AlternateContent>
      <p:pic>
        <p:nvPicPr>
          <p:cNvPr id="11" name="圖片 10"/>
          <p:cNvPicPr>
            <a:picLocks noChangeAspect="1"/>
          </p:cNvPicPr>
          <p:nvPr/>
        </p:nvPicPr>
        <p:blipFill rotWithShape="1">
          <a:blip r:embed="rId7"/>
          <a:srcRect t="1" r="43150" b="-3133"/>
          <a:stretch/>
        </p:blipFill>
        <p:spPr>
          <a:xfrm>
            <a:off x="1684911" y="4603242"/>
            <a:ext cx="2210218" cy="993243"/>
          </a:xfrm>
          <a:prstGeom prst="rect">
            <a:avLst/>
          </a:prstGeom>
        </p:spPr>
      </p:pic>
      <p:sp>
        <p:nvSpPr>
          <p:cNvPr id="12" name="文字方塊 11"/>
          <p:cNvSpPr txBox="1"/>
          <p:nvPr/>
        </p:nvSpPr>
        <p:spPr>
          <a:xfrm>
            <a:off x="7475746" y="3557928"/>
            <a:ext cx="4833808" cy="1015663"/>
          </a:xfrm>
          <a:prstGeom prst="rect">
            <a:avLst/>
          </a:prstGeom>
          <a:noFill/>
        </p:spPr>
        <p:txBody>
          <a:bodyPr wrap="square" rtlCol="0">
            <a:spAutoFit/>
          </a:bodyPr>
          <a:lstStyle/>
          <a:p>
            <a:pPr marL="342900" indent="-342900">
              <a:buFont typeface="+mj-lt"/>
              <a:buAutoNum type="arabicPeriod"/>
            </a:pPr>
            <a:r>
              <a:rPr lang="en-US" altLang="zh-TW" sz="2000" dirty="0" smtClean="0">
                <a:latin typeface="Times New Roman" panose="02020603050405020304" pitchFamily="18" charset="0"/>
                <a:cs typeface="Times New Roman" panose="02020603050405020304" pitchFamily="18" charset="0"/>
              </a:rPr>
              <a:t>Intensity vs frequency</a:t>
            </a:r>
          </a:p>
          <a:p>
            <a:pPr marL="342900" indent="-342900">
              <a:buFont typeface="+mj-lt"/>
              <a:buAutoNum type="arabicPeriod"/>
            </a:pPr>
            <a:r>
              <a:rPr lang="en-US" altLang="zh-TW" sz="2000" dirty="0">
                <a:latin typeface="Times New Roman" panose="02020603050405020304" pitchFamily="18" charset="0"/>
                <a:cs typeface="Times New Roman" panose="02020603050405020304" pitchFamily="18" charset="0"/>
              </a:rPr>
              <a:t>Result is complex number</a:t>
            </a:r>
          </a:p>
          <a:p>
            <a:pPr marL="342900" indent="-342900">
              <a:buFont typeface="+mj-lt"/>
              <a:buAutoNum type="arabicPeriod"/>
            </a:pPr>
            <a:r>
              <a:rPr lang="en-US" altLang="zh-TW" sz="2000" dirty="0" smtClean="0">
                <a:latin typeface="Times New Roman" panose="02020603050405020304" pitchFamily="18" charset="0"/>
                <a:cs typeface="Times New Roman" panose="02020603050405020304" pitchFamily="18" charset="0"/>
              </a:rPr>
              <a:t>2D Shift</a:t>
            </a:r>
          </a:p>
        </p:txBody>
      </p:sp>
      <p:pic>
        <p:nvPicPr>
          <p:cNvPr id="13" name="圖片 12"/>
          <p:cNvPicPr>
            <a:picLocks noChangeAspect="1"/>
          </p:cNvPicPr>
          <p:nvPr/>
        </p:nvPicPr>
        <p:blipFill>
          <a:blip r:embed="rId8"/>
          <a:stretch>
            <a:fillRect/>
          </a:stretch>
        </p:blipFill>
        <p:spPr>
          <a:xfrm>
            <a:off x="4727848" y="4532905"/>
            <a:ext cx="1442452" cy="1034919"/>
          </a:xfrm>
          <a:prstGeom prst="rect">
            <a:avLst/>
          </a:prstGeom>
        </p:spPr>
      </p:pic>
      <mc:AlternateContent xmlns:mc="http://schemas.openxmlformats.org/markup-compatibility/2006" xmlns:a14="http://schemas.microsoft.com/office/drawing/2010/main">
        <mc:Choice Requires="a14">
          <p:sp>
            <p:nvSpPr>
              <p:cNvPr id="14" name="文字方塊 13"/>
              <p:cNvSpPr txBox="1"/>
              <p:nvPr/>
            </p:nvSpPr>
            <p:spPr>
              <a:xfrm>
                <a:off x="1741937" y="5629805"/>
                <a:ext cx="4162230"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𝐹</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e>
                      </m:d>
                      <m:r>
                        <a:rPr lang="en-US" altLang="zh-TW" b="0" i="1" smtClean="0">
                          <a:latin typeface="Cambria Math" panose="02040503050406030204" pitchFamily="18" charset="0"/>
                        </a:rPr>
                        <m:t>=</m:t>
                      </m:r>
                      <m:nary>
                        <m:naryPr>
                          <m:limLoc m:val="undOvr"/>
                          <m:subHide m:val="on"/>
                          <m:supHide m:val="on"/>
                          <m:ctrlPr>
                            <a:rPr lang="en-US" altLang="zh-TW" b="0" i="1" smtClean="0">
                              <a:latin typeface="Cambria Math" panose="02040503050406030204" pitchFamily="18" charset="0"/>
                            </a:rPr>
                          </m:ctrlPr>
                        </m:naryPr>
                        <m:sub/>
                        <m:sup/>
                        <m:e>
                          <m:nary>
                            <m:naryPr>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ub>
                            <m:sup>
                              <m:r>
                                <a:rPr lang="en-US" altLang="zh-TW" i="1">
                                  <a:latin typeface="Cambria Math" panose="02040503050406030204" pitchFamily="18" charset="0"/>
                                  <a:ea typeface="Cambria Math" panose="02040503050406030204" pitchFamily="18" charset="0"/>
                                </a:rPr>
                                <m:t>∞</m:t>
                              </m:r>
                            </m:sup>
                            <m:e>
                              <m:r>
                                <a:rPr lang="en-US" altLang="zh-TW" i="1">
                                  <a:latin typeface="Cambria Math" panose="02040503050406030204" pitchFamily="18" charset="0"/>
                                </a:rPr>
                                <m:t>𝑓</m:t>
                              </m:r>
                              <m: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𝑦</m:t>
                              </m:r>
                              <m:r>
                                <a:rPr lang="en-US" altLang="zh-TW" i="1">
                                  <a:latin typeface="Cambria Math" panose="02040503050406030204" pitchFamily="18" charset="0"/>
                                </a:rPr>
                                <m:t>)</m:t>
                              </m:r>
                            </m:e>
                          </m:nary>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m:t>
                              </m:r>
                              <m:r>
                                <a:rPr lang="en-US" altLang="zh-TW" i="1">
                                  <a:latin typeface="Cambria Math" panose="02040503050406030204" pitchFamily="18" charset="0"/>
                                </a:rPr>
                                <m:t>𝑖</m:t>
                              </m:r>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m:t>
                              </m:r>
                              <m:r>
                                <a:rPr lang="en-US" altLang="zh-TW" i="1">
                                  <a:latin typeface="Cambria Math" panose="02040503050406030204" pitchFamily="18" charset="0"/>
                                </a:rPr>
                                <m:t>𝑥𝑋</m:t>
                              </m:r>
                              <m:r>
                                <a:rPr lang="en-US" altLang="zh-TW" i="1">
                                  <a:latin typeface="Cambria Math" panose="02040503050406030204" pitchFamily="18" charset="0"/>
                                </a:rPr>
                                <m:t>+</m:t>
                              </m:r>
                              <m:r>
                                <a:rPr lang="en-US" altLang="zh-TW" i="1">
                                  <a:latin typeface="Cambria Math" panose="02040503050406030204" pitchFamily="18" charset="0"/>
                                </a:rPr>
                                <m:t>𝑦𝑌</m:t>
                              </m:r>
                              <m:r>
                                <a:rPr lang="en-US" altLang="zh-TW" i="1">
                                  <a:latin typeface="Cambria Math" panose="02040503050406030204" pitchFamily="18" charset="0"/>
                                </a:rPr>
                                <m:t>)</m:t>
                              </m:r>
                            </m:sup>
                          </m:sSup>
                          <m:r>
                            <a:rPr lang="en-US" altLang="zh-TW" i="1">
                              <a:latin typeface="Cambria Math" panose="02040503050406030204" pitchFamily="18" charset="0"/>
                            </a:rPr>
                            <m:t>𝑑𝑥𝑑𝑦</m:t>
                          </m:r>
                        </m:e>
                      </m:nary>
                    </m:oMath>
                  </m:oMathPara>
                </a14:m>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1741937" y="5629805"/>
                <a:ext cx="4162230" cy="726546"/>
              </a:xfrm>
              <a:prstGeom prst="rect">
                <a:avLst/>
              </a:prstGeom>
              <a:blipFill>
                <a:blip r:embed="rId9"/>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11784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2243355"/>
            <a:ext cx="10353675" cy="3399989"/>
          </a:xfrm>
        </p:spPr>
      </p:pic>
      <mc:AlternateContent xmlns:mc="http://schemas.openxmlformats.org/markup-compatibility/2006" xmlns:a14="http://schemas.microsoft.com/office/drawing/2010/main">
        <mc:Choice Requires="a14">
          <p:sp>
            <p:nvSpPr>
              <p:cNvPr id="6" name="文字方塊 5"/>
              <p:cNvSpPr txBox="1"/>
              <p:nvPr/>
            </p:nvSpPr>
            <p:spPr>
              <a:xfrm>
                <a:off x="5087888" y="1491712"/>
                <a:ext cx="2166042" cy="402931"/>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Plot </a:t>
                </a:r>
                <a14:m>
                  <m:oMath xmlns:m="http://schemas.openxmlformats.org/officeDocument/2006/math">
                    <m:sSub>
                      <m:sSubPr>
                        <m:ctrlPr>
                          <a:rPr lang="en-US" altLang="zh-TW" i="1" smtClean="0">
                            <a:latin typeface="Cambria Math" panose="02040503050406030204" pitchFamily="18" charset="0"/>
                          </a:rPr>
                        </m:ctrlPr>
                      </m:sSubPr>
                      <m:e>
                        <m:acc>
                          <m:accPr>
                            <m:chr m:val="⃗"/>
                            <m:ctrlPr>
                              <a:rPr lang="en-US" altLang="zh-TW" b="0" i="1" smtClean="0">
                                <a:latin typeface="Cambria Math" panose="02040503050406030204" pitchFamily="18" charset="0"/>
                              </a:rPr>
                            </m:ctrlPr>
                          </m:accPr>
                          <m:e>
                            <m:r>
                              <a:rPr lang="zh-TW" altLang="en-US" i="1">
                                <a:latin typeface="Cambria Math" panose="02040503050406030204" pitchFamily="18" charset="0"/>
                              </a:rPr>
                              <m:t>𝕏</m:t>
                            </m:r>
                          </m:e>
                        </m:acc>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d>
                      <m:dPr>
                        <m:ctrlPr>
                          <a:rPr lang="en-US" altLang="zh-TW" i="1" smtClean="0">
                            <a:latin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𝑥</m:t>
                            </m:r>
                          </m:e>
                          <m:sub>
                            <m:r>
                              <a:rPr lang="en-US" altLang="zh-TW" i="1">
                                <a:latin typeface="Cambria Math" panose="02040503050406030204" pitchFamily="18" charset="0"/>
                                <a:ea typeface="Cambria Math" panose="02040503050406030204" pitchFamily="18" charset="0"/>
                              </a:rPr>
                              <m:t>𝑡</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𝑦</m:t>
                            </m:r>
                          </m:e>
                          <m:sub>
                            <m:r>
                              <a:rPr lang="en-US" altLang="zh-TW" i="1">
                                <a:latin typeface="Cambria Math" panose="02040503050406030204" pitchFamily="18" charset="0"/>
                                <a:ea typeface="Cambria Math" panose="02040503050406030204" pitchFamily="18" charset="0"/>
                              </a:rPr>
                              <m:t>𝑡</m:t>
                            </m:r>
                          </m:sub>
                        </m:sSub>
                      </m:e>
                    </m:d>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5087888" y="1491712"/>
                <a:ext cx="2166042" cy="402931"/>
              </a:xfrm>
              <a:prstGeom prst="rect">
                <a:avLst/>
              </a:prstGeom>
              <a:blipFill>
                <a:blip r:embed="rId3"/>
                <a:stretch>
                  <a:fillRect l="-2535" b="-24242"/>
                </a:stretch>
              </a:blipFill>
            </p:spPr>
            <p:txBody>
              <a:bodyPr/>
              <a:lstStyle/>
              <a:p>
                <a:r>
                  <a:rPr lang="zh-TW" altLang="en-US">
                    <a:noFill/>
                  </a:rPr>
                  <a:t> </a:t>
                </a:r>
              </a:p>
            </p:txBody>
          </p:sp>
        </mc:Fallback>
      </mc:AlternateContent>
      <p:sp>
        <p:nvSpPr>
          <p:cNvPr id="5" name="標題 1"/>
          <p:cNvSpPr>
            <a:spLocks noGrp="1"/>
          </p:cNvSpPr>
          <p:nvPr>
            <p:ph type="title"/>
          </p:nvPr>
        </p:nvSpPr>
        <p:spPr>
          <a:xfrm>
            <a:off x="609600" y="152400"/>
            <a:ext cx="10972800" cy="990600"/>
          </a:xfrm>
        </p:spPr>
        <p:txBody>
          <a:bodyPr/>
          <a:lstStyle/>
          <a:p>
            <a:r>
              <a:rPr lang="en-US" altLang="zh-TW" dirty="0" err="1"/>
              <a:t>Motioncorr</a:t>
            </a:r>
            <a:r>
              <a:rPr lang="en-US" altLang="zh-TW" dirty="0"/>
              <a:t> (2013)</a:t>
            </a:r>
            <a:endParaRPr lang="zh-TW" altLang="en-US" cap="none" dirty="0"/>
          </a:p>
        </p:txBody>
      </p:sp>
    </p:spTree>
    <p:extLst>
      <p:ext uri="{BB962C8B-B14F-4D97-AF65-F5344CB8AC3E}">
        <p14:creationId xmlns:p14="http://schemas.microsoft.com/office/powerpoint/2010/main" val="28301392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Unblur (2015)</a:t>
            </a:r>
            <a:endParaRPr lang="zh-TW" altLang="en-US" dirty="0"/>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a:t>
            </a:fld>
            <a:endParaRPr lang="zh-TW" altLang="en-US" dirty="0"/>
          </a:p>
        </p:txBody>
      </p:sp>
      <p:pic>
        <p:nvPicPr>
          <p:cNvPr id="5" name="圖片 4"/>
          <p:cNvPicPr>
            <a:picLocks noChangeAspect="1"/>
          </p:cNvPicPr>
          <p:nvPr/>
        </p:nvPicPr>
        <p:blipFill>
          <a:blip r:embed="rId2"/>
          <a:stretch>
            <a:fillRect/>
          </a:stretch>
        </p:blipFill>
        <p:spPr>
          <a:xfrm>
            <a:off x="1600980" y="1396953"/>
            <a:ext cx="8990040" cy="4791908"/>
          </a:xfrm>
          <a:prstGeom prst="rect">
            <a:avLst/>
          </a:prstGeom>
        </p:spPr>
      </p:pic>
    </p:spTree>
    <p:extLst>
      <p:ext uri="{BB962C8B-B14F-4D97-AF65-F5344CB8AC3E}">
        <p14:creationId xmlns:p14="http://schemas.microsoft.com/office/powerpoint/2010/main" val="30251421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Unblur (2015)</a:t>
            </a:r>
            <a:endParaRPr lang="zh-TW" altLang="en-US" cap="none"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Fitting to smoothing cubic spline is equal to</a:t>
                </a:r>
              </a:p>
              <a:p>
                <a:pPr lvl="1"/>
                <a:r>
                  <a:rPr lang="en-US" altLang="zh-TW" dirty="0" smtClean="0">
                    <a:latin typeface="Times New Roman" panose="02020603050405020304" pitchFamily="18" charset="0"/>
                    <a:cs typeface="Times New Roman" panose="02020603050405020304" pitchFamily="18" charset="0"/>
                  </a:rPr>
                  <a:t>Model</a:t>
                </a:r>
                <a:r>
                  <a:rPr lang="zh-TW" alt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zh-TW" altLang="en-US" i="1">
                                <a:latin typeface="Cambria Math" panose="02040503050406030204" pitchFamily="18" charset="0"/>
                              </a:rPr>
                              <m:t>𝕏</m:t>
                            </m:r>
                          </m:e>
                        </m:acc>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r>
                      <a:rPr lang="en-US" altLang="zh-TW" i="1">
                        <a:latin typeface="Cambria Math" panose="02040503050406030204" pitchFamily="18" charset="0"/>
                      </a:rPr>
                      <m:t>𝑓</m:t>
                    </m:r>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b="0" i="0"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𝜀</m:t>
                        </m:r>
                      </m:e>
                      <m:sub>
                        <m:r>
                          <a:rPr lang="en-US" altLang="zh-TW" b="0" i="1" smtClean="0">
                            <a:latin typeface="Cambria Math" panose="02040503050406030204" pitchFamily="18" charset="0"/>
                          </a:rPr>
                          <m:t>𝑡</m:t>
                        </m:r>
                      </m:sub>
                    </m:sSub>
                  </m:oMath>
                </a14:m>
                <a:endParaRPr lang="en-US" altLang="zh-TW"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altLang="zh-TW"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𝑇</m:t>
                          </m:r>
                        </m:sup>
                        <m:e>
                          <m:sSup>
                            <m:sSupPr>
                              <m:ctrlPr>
                                <a:rPr lang="en-US" altLang="zh-TW" i="1" smtClean="0">
                                  <a:latin typeface="Cambria Math" panose="02040503050406030204" pitchFamily="18" charset="0"/>
                                </a:rPr>
                              </m:ctrlPr>
                            </m:sSupPr>
                            <m:e>
                              <m:d>
                                <m:dPr>
                                  <m:begChr m:val="["/>
                                  <m:endChr m:val="]"/>
                                  <m:ctrlPr>
                                    <a:rPr lang="en-US" altLang="zh-TW" i="1" smtClean="0">
                                      <a:latin typeface="Cambria Math" panose="02040503050406030204" pitchFamily="18" charset="0"/>
                                    </a:rPr>
                                  </m:ctrlPr>
                                </m:dPr>
                                <m:e>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zh-TW" altLang="en-US" i="1">
                                              <a:latin typeface="Cambria Math" panose="02040503050406030204" pitchFamily="18" charset="0"/>
                                            </a:rPr>
                                            <m:t>𝕏</m:t>
                                          </m:r>
                                        </m:e>
                                      </m:acc>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𝑓</m:t>
                                  </m:r>
                                  <m:d>
                                    <m:dPr>
                                      <m:ctrlPr>
                                        <a:rPr lang="en-US" altLang="zh-TW" b="0" i="1" smtClean="0">
                                          <a:solidFill>
                                            <a:srgbClr val="FF0000"/>
                                          </a:solidFill>
                                          <a:latin typeface="Cambria Math" panose="02040503050406030204" pitchFamily="18" charset="0"/>
                                        </a:rPr>
                                      </m:ctrlPr>
                                    </m:dPr>
                                    <m:e>
                                      <m:r>
                                        <a:rPr lang="en-US" altLang="zh-TW" b="0" i="1" smtClean="0">
                                          <a:solidFill>
                                            <a:srgbClr val="FF0000"/>
                                          </a:solidFill>
                                          <a:latin typeface="Cambria Math" panose="02040503050406030204" pitchFamily="18" charset="0"/>
                                        </a:rPr>
                                        <m:t>𝑡</m:t>
                                      </m:r>
                                    </m:e>
                                  </m:d>
                                </m:e>
                              </m:d>
                            </m:e>
                            <m:sup>
                              <m:r>
                                <a:rPr lang="en-US" altLang="zh-TW" b="0" i="1" smtClean="0">
                                  <a:latin typeface="Cambria Math" panose="02040503050406030204" pitchFamily="18" charset="0"/>
                                </a:rPr>
                                <m:t>2</m:t>
                              </m:r>
                            </m:sup>
                          </m:sSup>
                        </m:e>
                      </m:nary>
                      <m:r>
                        <a:rPr lang="en-US" altLang="zh-TW" b="0" i="1" smtClean="0">
                          <a:latin typeface="Cambria Math" panose="02040503050406030204" pitchFamily="18" charset="0"/>
                        </a:rPr>
                        <m:t>+</m:t>
                      </m:r>
                      <m:r>
                        <a:rPr lang="zh-TW" altLang="en-US" b="0" i="1" smtClean="0">
                          <a:latin typeface="Cambria Math" panose="02040503050406030204" pitchFamily="18" charset="0"/>
                        </a:rPr>
                        <m:t>𝜆</m:t>
                      </m:r>
                      <m:nary>
                        <m:naryPr>
                          <m:ctrlPr>
                            <a:rPr lang="zh-TW" altLang="en-US"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𝑇</m:t>
                          </m:r>
                        </m:sup>
                        <m:e>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𝑑𝑡</m:t>
                          </m:r>
                        </m:e>
                      </m:nary>
                    </m:oMath>
                  </m:oMathPara>
                </a14:m>
                <a:endParaRPr lang="en-US" altLang="zh-TW" dirty="0" smtClean="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The smoothing spline fitting algorithm</a:t>
                </a:r>
                <a:r>
                  <a:rPr lang="zh-TW" altLang="en-US" dirty="0" smtClean="0">
                    <a:latin typeface="Times New Roman" panose="02020603050405020304" pitchFamily="18" charset="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a:p>
                <a:pPr lvl="1"/>
                <a:r>
                  <a:rPr lang="en-US" altLang="zh-TW" dirty="0" smtClean="0">
                    <a:latin typeface="Times New Roman" panose="02020603050405020304" pitchFamily="18" charset="0"/>
                    <a:cs typeface="Times New Roman" panose="02020603050405020304" pitchFamily="18" charset="0"/>
                  </a:rPr>
                  <a:t>Fitting of cubic splines as well as find the smoothed trajectory</a:t>
                </a:r>
              </a:p>
              <a:p>
                <a:pPr lvl="1"/>
                <a14:m>
                  <m:oMath xmlns:m="http://schemas.openxmlformats.org/officeDocument/2006/math">
                    <m:nary>
                      <m:naryPr>
                        <m:ctrlPr>
                          <a:rPr lang="zh-TW" altLang="en-US"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=1</m:t>
                        </m:r>
                      </m:sub>
                      <m:sup>
                        <m:r>
                          <a:rPr lang="en-US" altLang="zh-TW" i="1">
                            <a:latin typeface="Cambria Math" panose="02040503050406030204" pitchFamily="18" charset="0"/>
                          </a:rPr>
                          <m:t>𝑇</m:t>
                        </m:r>
                      </m:sup>
                      <m:e>
                        <m:sSup>
                          <m:sSupPr>
                            <m:ctrlPr>
                              <a:rPr lang="en-US" altLang="zh-TW" i="1">
                                <a:latin typeface="Cambria Math" panose="02040503050406030204" pitchFamily="18" charset="0"/>
                              </a:rPr>
                            </m:ctrlPr>
                          </m:sSupPr>
                          <m:e>
                            <m:r>
                              <a:rPr lang="en-US" altLang="zh-TW" i="1">
                                <a:latin typeface="Cambria Math" panose="02040503050406030204" pitchFamily="18" charset="0"/>
                              </a:rPr>
                              <m:t>𝑓</m:t>
                            </m:r>
                          </m:e>
                          <m:sup>
                            <m:r>
                              <a:rPr lang="en-US" altLang="zh-TW" i="1">
                                <a:latin typeface="Cambria Math" panose="02040503050406030204" pitchFamily="18" charset="0"/>
                              </a:rPr>
                              <m:t>′′</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r>
                          <a:rPr lang="en-US" altLang="zh-TW" i="1">
                            <a:latin typeface="Cambria Math" panose="02040503050406030204" pitchFamily="18" charset="0"/>
                          </a:rPr>
                          <m:t>𝑑𝑡</m:t>
                        </m:r>
                      </m:e>
                    </m:nary>
                  </m:oMath>
                </a14:m>
                <a:r>
                  <a:rPr lang="zh-TW" altLang="en-US" dirty="0">
                    <a:latin typeface="Times New Roman" panose="02020603050405020304" pitchFamily="18" charset="0"/>
                    <a:cs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the second order smoothness constraint</a:t>
                </a:r>
                <a:endParaRPr lang="zh-TW" altLang="en-US" dirty="0">
                  <a:latin typeface="Times New Roman" panose="02020603050405020304" pitchFamily="18" charset="0"/>
                  <a:cs typeface="Times New Roman" panose="02020603050405020304" pitchFamily="18" charset="0"/>
                </a:endParaRPr>
              </a:p>
              <a:p>
                <a:pPr lvl="1"/>
                <a14:m>
                  <m:oMath xmlns:m="http://schemas.openxmlformats.org/officeDocument/2006/math">
                    <m:r>
                      <a:rPr lang="zh-TW" altLang="en-US" i="1" smtClean="0">
                        <a:latin typeface="Cambria Math" panose="02040503050406030204" pitchFamily="18" charset="0"/>
                      </a:rPr>
                      <m:t>𝜆</m:t>
                    </m:r>
                  </m:oMath>
                </a14:m>
                <a:r>
                  <a:rPr lang="zh-TW" altLang="en-US" dirty="0" smtClean="0">
                    <a:latin typeface="Times New Roman" panose="02020603050405020304" pitchFamily="18" charset="0"/>
                    <a:cs typeface="Times New Roman" panose="02020603050405020304" pitchFamily="18" charset="0"/>
                  </a:rPr>
                  <a:t>：</a:t>
                </a:r>
                <a:r>
                  <a:rPr lang="en-US" altLang="zh-TW" dirty="0" smtClean="0">
                    <a:latin typeface="Times New Roman" panose="02020603050405020304" pitchFamily="18" charset="0"/>
                    <a:cs typeface="Times New Roman" panose="02020603050405020304" pitchFamily="18" charset="0"/>
                  </a:rPr>
                  <a:t>smoothing parameter calculate using cross validation </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500" t="-111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23681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MotionCorr2 (2017)</a:t>
            </a:r>
            <a:endParaRPr lang="zh-TW" altLang="en-US" dirty="0"/>
          </a:p>
        </p:txBody>
      </p:sp>
      <p:sp>
        <p:nvSpPr>
          <p:cNvPr id="3" name="內容版面配置區 2"/>
          <p:cNvSpPr>
            <a:spLocks noGrp="1"/>
          </p:cNvSpPr>
          <p:nvPr>
            <p:ph sz="quarter" idx="1"/>
          </p:nvPr>
        </p:nvSpPr>
        <p:spPr>
          <a:xfrm>
            <a:off x="609600" y="1219200"/>
            <a:ext cx="6854552" cy="4937760"/>
          </a:xfrm>
        </p:spPr>
        <p:txBody>
          <a:bodyPr/>
          <a:lstStyle/>
          <a:p>
            <a:pPr marL="514350" indent="-514350">
              <a:buFont typeface="+mj-lt"/>
              <a:buAutoNum type="arabicPeriod"/>
            </a:pPr>
            <a:r>
              <a:rPr lang="en-US" altLang="zh-TW" dirty="0">
                <a:latin typeface="Times New Roman" panose="02020603050405020304" pitchFamily="18" charset="0"/>
                <a:cs typeface="Times New Roman" panose="02020603050405020304" pitchFamily="18" charset="0"/>
              </a:rPr>
              <a:t>Align whole frames with </a:t>
            </a:r>
            <a:r>
              <a:rPr lang="en-US" altLang="zh-TW" i="1" dirty="0">
                <a:latin typeface="Times New Roman" panose="02020603050405020304" pitchFamily="18" charset="0"/>
                <a:cs typeface="Times New Roman" panose="02020603050405020304" pitchFamily="18" charset="0"/>
              </a:rPr>
              <a:t>Unblur</a:t>
            </a:r>
            <a:r>
              <a:rPr lang="en-US" altLang="zh-TW" dirty="0">
                <a:latin typeface="Times New Roman" panose="02020603050405020304" pitchFamily="18" charset="0"/>
                <a:cs typeface="Times New Roman" panose="02020603050405020304" pitchFamily="18" charset="0"/>
              </a:rPr>
              <a:t>-type approach</a:t>
            </a:r>
          </a:p>
          <a:p>
            <a:pPr marL="514350" indent="-514350">
              <a:buFont typeface="+mj-lt"/>
              <a:buAutoNum type="arabicPeriod"/>
            </a:pPr>
            <a:r>
              <a:rPr lang="en-US" altLang="zh-TW" dirty="0">
                <a:latin typeface="Times New Roman" panose="02020603050405020304" pitchFamily="18" charset="0"/>
                <a:cs typeface="Times New Roman" panose="02020603050405020304" pitchFamily="18" charset="0"/>
              </a:rPr>
              <a:t>Divide image into grid of patches (e.g. 5⨉5)</a:t>
            </a:r>
          </a:p>
          <a:p>
            <a:pPr lvl="1"/>
            <a:r>
              <a:rPr lang="en-US" altLang="zh-TW" dirty="0">
                <a:latin typeface="Times New Roman" panose="02020603050405020304" pitchFamily="18" charset="0"/>
                <a:cs typeface="Times New Roman" panose="02020603050405020304" pitchFamily="18" charset="0"/>
              </a:rPr>
              <a:t>Align each patch with </a:t>
            </a:r>
            <a:r>
              <a:rPr lang="en-US" altLang="zh-TW" i="1" dirty="0">
                <a:latin typeface="Times New Roman" panose="02020603050405020304" pitchFamily="18" charset="0"/>
                <a:cs typeface="Times New Roman" panose="02020603050405020304" pitchFamily="18" charset="0"/>
              </a:rPr>
              <a:t>Unblur</a:t>
            </a:r>
            <a:r>
              <a:rPr lang="en-US" altLang="zh-TW" dirty="0">
                <a:latin typeface="Times New Roman" panose="02020603050405020304" pitchFamily="18" charset="0"/>
                <a:cs typeface="Times New Roman" panose="02020603050405020304" pitchFamily="18" charset="0"/>
              </a:rPr>
              <a:t>-type approach</a:t>
            </a:r>
          </a:p>
          <a:p>
            <a:pPr marL="514350" indent="-514350">
              <a:buFont typeface="+mj-lt"/>
              <a:buAutoNum type="arabicPeriod"/>
            </a:pPr>
            <a:r>
              <a:rPr lang="en-US" altLang="zh-TW" dirty="0">
                <a:latin typeface="Times New Roman" panose="02020603050405020304" pitchFamily="18" charset="0"/>
                <a:cs typeface="Times New Roman" panose="02020603050405020304" pitchFamily="18" charset="0"/>
              </a:rPr>
              <a:t>Fit shift at </a:t>
            </a:r>
            <a:r>
              <a:rPr lang="en-US" altLang="zh-TW" dirty="0" smtClean="0">
                <a:latin typeface="Times New Roman" panose="02020603050405020304" pitchFamily="18" charset="0"/>
                <a:cs typeface="Times New Roman" panose="02020603050405020304" pitchFamily="18" charset="0"/>
              </a:rPr>
              <a:t>center </a:t>
            </a:r>
            <a:r>
              <a:rPr lang="en-US" altLang="zh-TW" dirty="0">
                <a:latin typeface="Times New Roman" panose="02020603050405020304" pitchFamily="18" charset="0"/>
                <a:cs typeface="Times New Roman" panose="02020603050405020304" pitchFamily="18" charset="0"/>
              </a:rPr>
              <a:t>of patches to a polynomial model</a:t>
            </a:r>
          </a:p>
          <a:p>
            <a:pPr lvl="1"/>
            <a:r>
              <a:rPr lang="en-US" altLang="zh-TW" dirty="0">
                <a:latin typeface="Times New Roman" panose="02020603050405020304" pitchFamily="18" charset="0"/>
                <a:cs typeface="Times New Roman" panose="02020603050405020304" pitchFamily="18" charset="0"/>
              </a:rPr>
              <a:t>Use polynomial model to find pixel shifts between patch </a:t>
            </a:r>
            <a:r>
              <a:rPr lang="en-US" altLang="zh-TW" dirty="0" smtClean="0">
                <a:latin typeface="Times New Roman" panose="02020603050405020304" pitchFamily="18" charset="0"/>
                <a:cs typeface="Times New Roman" panose="02020603050405020304" pitchFamily="18" charset="0"/>
              </a:rPr>
              <a:t>centers and deform </a:t>
            </a:r>
            <a:r>
              <a:rPr lang="en-US" altLang="zh-TW" dirty="0">
                <a:latin typeface="Times New Roman" panose="02020603050405020304" pitchFamily="18" charset="0"/>
                <a:cs typeface="Times New Roman" panose="02020603050405020304" pitchFamily="18" charset="0"/>
              </a:rPr>
              <a:t>image so that each pixel is appropriately shifted</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a:t>
            </a:fld>
            <a:endParaRPr lang="zh-TW" altLang="en-US" dirty="0"/>
          </a:p>
        </p:txBody>
      </p:sp>
      <p:pic>
        <p:nvPicPr>
          <p:cNvPr id="5" name="圖片 4"/>
          <p:cNvPicPr>
            <a:picLocks noChangeAspect="1"/>
          </p:cNvPicPr>
          <p:nvPr/>
        </p:nvPicPr>
        <p:blipFill>
          <a:blip r:embed="rId3"/>
          <a:stretch>
            <a:fillRect/>
          </a:stretch>
        </p:blipFill>
        <p:spPr>
          <a:xfrm>
            <a:off x="7896200" y="2010213"/>
            <a:ext cx="3473925" cy="3355734"/>
          </a:xfrm>
          <a:prstGeom prst="rect">
            <a:avLst/>
          </a:prstGeom>
        </p:spPr>
      </p:pic>
    </p:spTree>
    <p:extLst>
      <p:ext uri="{BB962C8B-B14F-4D97-AF65-F5344CB8AC3E}">
        <p14:creationId xmlns:p14="http://schemas.microsoft.com/office/powerpoint/2010/main" val="35716114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cap="none" dirty="0" err="1" smtClean="0"/>
              <a:t>Alignframes_lmbfgs</a:t>
            </a:r>
            <a:r>
              <a:rPr lang="en-US" altLang="zh-TW" cap="none" dirty="0" smtClean="0"/>
              <a:t> (2015)</a:t>
            </a:r>
            <a:endParaRPr lang="zh-TW" altLang="en-US" cap="none"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fontScale="92500" lnSpcReduction="10000"/>
              </a:bodyPr>
              <a:lstStyle/>
              <a:p>
                <a:r>
                  <a:rPr lang="en-US" altLang="zh-TW" dirty="0" smtClean="0">
                    <a:latin typeface="Times New Roman" panose="02020603050405020304" pitchFamily="18" charset="0"/>
                    <a:cs typeface="Times New Roman" panose="02020603050405020304" pitchFamily="18" charset="0"/>
                  </a:rPr>
                  <a:t>Represent frame </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𝕏</m:t>
                        </m:r>
                      </m:e>
                      <m:sub>
                        <m:r>
                          <a:rPr lang="en-US" altLang="zh-TW" b="0" i="1" smtClean="0">
                            <a:latin typeface="Cambria Math" panose="02040503050406030204" pitchFamily="18" charset="0"/>
                          </a:rPr>
                          <m:t>𝑡</m:t>
                        </m:r>
                      </m:sub>
                    </m:sSub>
                  </m:oMath>
                </a14:m>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in Fourier space, and denote </a:t>
                </a:r>
                <a14:m>
                  <m:oMath xmlns:m="http://schemas.openxmlformats.org/officeDocument/2006/math">
                    <m:r>
                      <a:rPr lang="en-US" altLang="zh-TW" b="0" i="1" smtClean="0">
                        <a:latin typeface="Cambria Math" panose="02040503050406030204" pitchFamily="18" charset="0"/>
                      </a:rPr>
                      <m:t>𝐽</m:t>
                    </m:r>
                  </m:oMath>
                </a14:m>
                <a:r>
                  <a:rPr lang="en-US" altLang="zh-TW" dirty="0" smtClean="0">
                    <a:latin typeface="Times New Roman" panose="02020603050405020304" pitchFamily="18" charset="0"/>
                    <a:cs typeface="Times New Roman" panose="02020603050405020304" pitchFamily="18" charset="0"/>
                  </a:rPr>
                  <a:t> Fourier components as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𝐹</m:t>
                        </m:r>
                      </m:e>
                      <m:sub>
                        <m:r>
                          <a:rPr lang="en-US" altLang="zh-TW" i="1">
                            <a:latin typeface="Cambria Math" panose="02040503050406030204" pitchFamily="18" charset="0"/>
                          </a:rPr>
                          <m:t>𝑗𝑡</m:t>
                        </m:r>
                      </m:sub>
                    </m:sSub>
                  </m:oMath>
                </a14:m>
                <a:endParaRPr lang="en-US" altLang="zh-TW" dirty="0" smtClean="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zh-TW" altLang="en-US" i="1">
                                <a:latin typeface="Cambria Math" panose="02040503050406030204" pitchFamily="18" charset="0"/>
                              </a:rPr>
                              <m:t>𝕏</m:t>
                            </m:r>
                          </m:e>
                        </m:acc>
                      </m:e>
                      <m:sub>
                        <m:r>
                          <a:rPr lang="en-US" altLang="zh-TW" i="1">
                            <a:latin typeface="Cambria Math" panose="02040503050406030204" pitchFamily="18" charset="0"/>
                          </a:rPr>
                          <m:t>𝑡</m:t>
                        </m:r>
                      </m:sub>
                    </m:sSub>
                    <m:r>
                      <a:rPr lang="en-US" altLang="zh-TW" i="1">
                        <a:latin typeface="Cambria Math" panose="02040503050406030204" pitchFamily="18" charset="0"/>
                      </a:rPr>
                      <m:t>=</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𝑥</m:t>
                            </m:r>
                          </m:e>
                          <m:sub>
                            <m:r>
                              <a:rPr lang="en-US" altLang="zh-TW" i="1">
                                <a:latin typeface="Cambria Math" panose="02040503050406030204" pitchFamily="18" charset="0"/>
                                <a:ea typeface="Cambria Math" panose="02040503050406030204" pitchFamily="18" charset="0"/>
                              </a:rPr>
                              <m:t>𝑡</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𝑦</m:t>
                            </m:r>
                          </m:e>
                          <m:sub>
                            <m:r>
                              <a:rPr lang="en-US" altLang="zh-TW" i="1">
                                <a:latin typeface="Cambria Math" panose="02040503050406030204" pitchFamily="18" charset="0"/>
                                <a:ea typeface="Cambria Math" panose="02040503050406030204" pitchFamily="18" charset="0"/>
                              </a:rPr>
                              <m:t>𝑡</m:t>
                            </m:r>
                          </m:sub>
                        </m:sSub>
                      </m:e>
                    </m:d>
                  </m:oMath>
                </a14:m>
                <a:r>
                  <a:rPr lang="en-US" altLang="zh-TW" dirty="0" smtClean="0">
                    <a:latin typeface="Times New Roman" panose="02020603050405020304" pitchFamily="18" charset="0"/>
                    <a:cs typeface="Times New Roman" panose="02020603050405020304" pitchFamily="18" charset="0"/>
                  </a:rPr>
                  <a:t> in Fourier space corresponds to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𝜙</m:t>
                            </m:r>
                          </m:e>
                          <m:sub>
                            <m:r>
                              <a:rPr lang="en-US" altLang="zh-TW" b="0" i="1" smtClean="0">
                                <a:latin typeface="Cambria Math" panose="02040503050406030204" pitchFamily="18" charset="0"/>
                              </a:rPr>
                              <m:t>𝑗𝑡</m:t>
                            </m:r>
                          </m:sub>
                        </m:sSub>
                      </m:e>
                    </m:func>
                    <m:r>
                      <a:rPr lang="en-US" altLang="zh-TW" b="0" i="1" smtClean="0">
                        <a:latin typeface="Cambria Math" panose="02040503050406030204" pitchFamily="18" charset="0"/>
                      </a:rPr>
                      <m:t>+</m:t>
                    </m:r>
                    <m:r>
                      <a:rPr lang="en-US" altLang="zh-TW" b="0" i="1" smtClean="0">
                        <a:latin typeface="Cambria Math" panose="02040503050406030204" pitchFamily="18" charset="0"/>
                      </a:rPr>
                      <m:t>𝑖</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𝜙</m:t>
                            </m:r>
                          </m:e>
                          <m:sub>
                            <m:r>
                              <a:rPr lang="en-US" altLang="zh-TW" b="0" i="1" smtClean="0">
                                <a:latin typeface="Cambria Math" panose="02040503050406030204" pitchFamily="18" charset="0"/>
                              </a:rPr>
                              <m:t>𝑗𝑡</m:t>
                            </m:r>
                          </m:sub>
                        </m:sSub>
                      </m:e>
                    </m:func>
                  </m:oMath>
                </a14:m>
                <a:endParaRPr lang="en-US" altLang="zh-TW" dirty="0" smtClean="0">
                  <a:latin typeface="Times New Roman" panose="02020603050405020304" pitchFamily="18" charset="0"/>
                  <a:cs typeface="Times New Roman" panose="02020603050405020304" pitchFamily="18" charset="0"/>
                </a:endParaRPr>
              </a:p>
              <a:p>
                <a:pPr marL="457200" lvl="1" indent="0">
                  <a:buNone/>
                </a:pPr>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The objective function</a:t>
                </a:r>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𝑂</m:t>
                      </m:r>
                      <m:d>
                        <m:dPr>
                          <m:ctrlPr>
                            <a:rPr lang="en-US" altLang="zh-TW" b="0" i="1" smtClean="0">
                              <a:latin typeface="Cambria Math" panose="02040503050406030204" pitchFamily="18" charset="0"/>
                            </a:rPr>
                          </m:ctrlPr>
                        </m:dPr>
                        <m:e>
                          <m:r>
                            <m:rPr>
                              <m:sty m:val="p"/>
                            </m:rPr>
                            <a:rPr lang="el-GR" altLang="zh-TW" b="0" i="1" smtClean="0">
                              <a:latin typeface="Cambria Math" panose="02040503050406030204" pitchFamily="18" charset="0"/>
                              <a:ea typeface="Cambria Math" panose="02040503050406030204" pitchFamily="18" charset="0"/>
                            </a:rPr>
                            <m:t>Θ</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𝑅𝑒</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𝑇</m:t>
                          </m:r>
                        </m:sup>
                        <m:e>
                          <m:nary>
                            <m:naryPr>
                              <m:chr m:val="∑"/>
                              <m:ctrlPr>
                                <a:rPr lang="en-US" altLang="zh-TW" i="1">
                                  <a:latin typeface="Cambria Math" panose="02040503050406030204" pitchFamily="18" charset="0"/>
                                </a:rPr>
                              </m:ctrlPr>
                            </m:naryPr>
                            <m:sub>
                              <m:r>
                                <a:rPr lang="en-US" altLang="zh-TW" b="0" i="1" smtClean="0">
                                  <a:latin typeface="Cambria Math" panose="02040503050406030204" pitchFamily="18" charset="0"/>
                                </a:rPr>
                                <m:t>𝑗</m:t>
                              </m:r>
                              <m:r>
                                <a:rPr lang="en-US" altLang="zh-TW" i="1">
                                  <a:latin typeface="Cambria Math" panose="02040503050406030204" pitchFamily="18" charset="0"/>
                                </a:rPr>
                                <m:t>=1</m:t>
                              </m:r>
                            </m:sub>
                            <m:sup>
                              <m:r>
                                <a:rPr lang="en-US" altLang="zh-TW" b="0" i="1" smtClean="0">
                                  <a:latin typeface="Cambria Math" panose="02040503050406030204" pitchFamily="18" charset="0"/>
                                </a:rPr>
                                <m:t>𝐽</m:t>
                              </m:r>
                            </m:sup>
                            <m:e>
                              <m:d>
                                <m:dPr>
                                  <m:begChr m:val="["/>
                                  <m:endChr m:val="]"/>
                                  <m:ctrlPr>
                                    <a:rPr lang="en-US" altLang="zh-TW" b="0" i="1" smtClean="0">
                                      <a:latin typeface="Cambria Math" panose="02040503050406030204" pitchFamily="18" charset="0"/>
                                    </a:rPr>
                                  </m:ctrlPr>
                                </m:dPr>
                                <m:e>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𝐹</m:t>
                                      </m:r>
                                    </m:e>
                                    <m:sub>
                                      <m:r>
                                        <a:rPr lang="en-US" altLang="zh-TW" b="0" i="1" smtClean="0">
                                          <a:latin typeface="Cambria Math" panose="02040503050406030204" pitchFamily="18" charset="0"/>
                                        </a:rPr>
                                        <m:t>𝑗𝑡</m:t>
                                      </m:r>
                                    </m:sub>
                                    <m:sup>
                                      <m:r>
                                        <a:rPr lang="en-US" altLang="zh-TW" b="0" i="1" smtClean="0">
                                          <a:latin typeface="Cambria Math" panose="02040503050406030204" pitchFamily="18" charset="0"/>
                                        </a:rPr>
                                        <m:t>∗</m:t>
                                      </m:r>
                                    </m:sup>
                                  </m:sSubSup>
                                  <m:sSubSup>
                                    <m:sSubSupPr>
                                      <m:ctrlPr>
                                        <a:rPr lang="en-US" altLang="zh-TW" i="1">
                                          <a:latin typeface="Cambria Math" panose="02040503050406030204" pitchFamily="18" charset="0"/>
                                        </a:rPr>
                                      </m:ctrlPr>
                                    </m:sSubSupPr>
                                    <m:e>
                                      <m:r>
                                        <a:rPr lang="en-US" altLang="zh-TW" b="0" i="1" smtClean="0">
                                          <a:latin typeface="Cambria Math" panose="02040503050406030204" pitchFamily="18" charset="0"/>
                                        </a:rPr>
                                        <m:t>𝑆</m:t>
                                      </m:r>
                                    </m:e>
                                    <m:sub>
                                      <m:r>
                                        <a:rPr lang="en-US" altLang="zh-TW" i="1">
                                          <a:latin typeface="Cambria Math" panose="02040503050406030204" pitchFamily="18" charset="0"/>
                                        </a:rPr>
                                        <m:t>𝑗𝑡</m:t>
                                      </m:r>
                                    </m:sub>
                                    <m:sup>
                                      <m:r>
                                        <a:rPr lang="en-US" altLang="zh-TW" i="1">
                                          <a:latin typeface="Cambria Math" panose="02040503050406030204" pitchFamily="18" charset="0"/>
                                        </a:rPr>
                                        <m:t>∗</m:t>
                                      </m:r>
                                    </m:sup>
                                  </m:sSubSup>
                                  <m:nary>
                                    <m:naryPr>
                                      <m:chr m:val="∑"/>
                                      <m:ctrlPr>
                                        <a:rPr lang="en-US" altLang="zh-TW" i="1" smtClean="0">
                                          <a:solidFill>
                                            <a:srgbClr val="FF0000"/>
                                          </a:solidFill>
                                          <a:latin typeface="Cambria Math" panose="02040503050406030204" pitchFamily="18" charset="0"/>
                                        </a:rPr>
                                      </m:ctrlPr>
                                    </m:naryPr>
                                    <m:sub>
                                      <m:sSup>
                                        <m:sSupPr>
                                          <m:ctrlPr>
                                            <a:rPr lang="en-US" altLang="zh-TW" i="1" smtClean="0">
                                              <a:solidFill>
                                                <a:srgbClr val="FF0000"/>
                                              </a:solidFill>
                                              <a:latin typeface="Cambria Math" panose="02040503050406030204" pitchFamily="18" charset="0"/>
                                            </a:rPr>
                                          </m:ctrlPr>
                                        </m:sSupPr>
                                        <m:e>
                                          <m:r>
                                            <a:rPr lang="en-US" altLang="zh-TW" b="0" i="1" smtClean="0">
                                              <a:solidFill>
                                                <a:srgbClr val="FF0000"/>
                                              </a:solidFill>
                                              <a:latin typeface="Cambria Math" panose="02040503050406030204" pitchFamily="18" charset="0"/>
                                            </a:rPr>
                                            <m:t>𝑡</m:t>
                                          </m:r>
                                        </m:e>
                                        <m:sup>
                                          <m:r>
                                            <a:rPr lang="en-US" altLang="zh-TW" b="0" i="1" smtClean="0">
                                              <a:solidFill>
                                                <a:srgbClr val="FF0000"/>
                                              </a:solidFill>
                                              <a:latin typeface="Cambria Math" panose="02040503050406030204" pitchFamily="18" charset="0"/>
                                            </a:rPr>
                                            <m:t>′</m:t>
                                          </m:r>
                                        </m:sup>
                                      </m:sSup>
                                      <m:r>
                                        <a:rPr lang="en-US" altLang="zh-TW" i="1">
                                          <a:solidFill>
                                            <a:srgbClr val="FF0000"/>
                                          </a:solidFill>
                                          <a:latin typeface="Cambria Math" panose="02040503050406030204" pitchFamily="18" charset="0"/>
                                        </a:rPr>
                                        <m:t>=1</m:t>
                                      </m:r>
                                    </m:sub>
                                    <m:sup>
                                      <m:r>
                                        <a:rPr lang="en-US" altLang="zh-TW" i="1">
                                          <a:solidFill>
                                            <a:srgbClr val="FF0000"/>
                                          </a:solidFill>
                                          <a:latin typeface="Cambria Math" panose="02040503050406030204" pitchFamily="18" charset="0"/>
                                        </a:rPr>
                                        <m:t>𝑇</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𝐹</m:t>
                                          </m:r>
                                        </m:e>
                                        <m:sub>
                                          <m:r>
                                            <a:rPr lang="en-US" altLang="zh-TW" i="1">
                                              <a:solidFill>
                                                <a:srgbClr val="FF0000"/>
                                              </a:solidFill>
                                              <a:latin typeface="Cambria Math" panose="02040503050406030204" pitchFamily="18" charset="0"/>
                                            </a:rPr>
                                            <m:t>𝑗</m:t>
                                          </m:r>
                                          <m:sSup>
                                            <m:sSupPr>
                                              <m:ctrlPr>
                                                <a:rPr lang="en-US" altLang="zh-TW" i="1" smtClean="0">
                                                  <a:solidFill>
                                                    <a:srgbClr val="FF0000"/>
                                                  </a:solidFill>
                                                  <a:latin typeface="Cambria Math" panose="02040503050406030204" pitchFamily="18" charset="0"/>
                                                </a:rPr>
                                              </m:ctrlPr>
                                            </m:sSupPr>
                                            <m:e>
                                              <m:r>
                                                <a:rPr lang="en-US" altLang="zh-TW" b="0" i="1" smtClean="0">
                                                  <a:solidFill>
                                                    <a:srgbClr val="FF0000"/>
                                                  </a:solidFill>
                                                  <a:latin typeface="Cambria Math" panose="02040503050406030204" pitchFamily="18" charset="0"/>
                                                </a:rPr>
                                                <m:t>𝑡</m:t>
                                              </m:r>
                                            </m:e>
                                            <m:sup>
                                              <m:r>
                                                <a:rPr lang="en-US" altLang="zh-TW" b="0" i="1" smtClean="0">
                                                  <a:solidFill>
                                                    <a:srgbClr val="FF0000"/>
                                                  </a:solidFill>
                                                  <a:latin typeface="Cambria Math" panose="02040503050406030204" pitchFamily="18" charset="0"/>
                                                </a:rPr>
                                                <m:t>′</m:t>
                                              </m:r>
                                            </m:sup>
                                          </m:sSup>
                                        </m:sub>
                                      </m:sSub>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𝑆</m:t>
                                          </m:r>
                                        </m:e>
                                        <m:sub>
                                          <m:r>
                                            <a:rPr lang="en-US" altLang="zh-TW" i="1">
                                              <a:solidFill>
                                                <a:srgbClr val="FF0000"/>
                                              </a:solidFill>
                                              <a:latin typeface="Cambria Math" panose="02040503050406030204" pitchFamily="18" charset="0"/>
                                            </a:rPr>
                                            <m:t>𝑗</m:t>
                                          </m:r>
                                          <m:sSup>
                                            <m:sSupPr>
                                              <m:ctrlPr>
                                                <a:rPr lang="en-US" altLang="zh-TW" i="1" smtClean="0">
                                                  <a:solidFill>
                                                    <a:srgbClr val="FF0000"/>
                                                  </a:solidFill>
                                                  <a:latin typeface="Cambria Math" panose="02040503050406030204" pitchFamily="18" charset="0"/>
                                                </a:rPr>
                                              </m:ctrlPr>
                                            </m:sSupPr>
                                            <m:e>
                                              <m:r>
                                                <a:rPr lang="en-US" altLang="zh-TW" b="0" i="1" smtClean="0">
                                                  <a:solidFill>
                                                    <a:srgbClr val="FF0000"/>
                                                  </a:solidFill>
                                                  <a:latin typeface="Cambria Math" panose="02040503050406030204" pitchFamily="18" charset="0"/>
                                                </a:rPr>
                                                <m:t>𝑡</m:t>
                                              </m:r>
                                            </m:e>
                                            <m:sup>
                                              <m:r>
                                                <a:rPr lang="en-US" altLang="zh-TW" b="0" i="1" smtClean="0">
                                                  <a:solidFill>
                                                    <a:srgbClr val="FF0000"/>
                                                  </a:solidFill>
                                                  <a:latin typeface="Cambria Math" panose="02040503050406030204" pitchFamily="18" charset="0"/>
                                                </a:rPr>
                                                <m:t>′</m:t>
                                              </m:r>
                                            </m:sup>
                                          </m:sSup>
                                        </m:sub>
                                      </m:sSub>
                                    </m:e>
                                  </m:nary>
                                </m:e>
                              </m:d>
                            </m:e>
                          </m:nary>
                        </m:e>
                      </m:nary>
                    </m:oMath>
                  </m:oMathPara>
                </a14:m>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The second order smoothness constraint</a:t>
                </a:r>
              </a:p>
              <a:p>
                <a:pPr marL="0" indent="0">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𝑃</m:t>
                      </m:r>
                      <m:d>
                        <m:dPr>
                          <m:ctrlPr>
                            <a:rPr lang="en-US" altLang="zh-TW" i="1">
                              <a:latin typeface="Cambria Math" panose="02040503050406030204" pitchFamily="18" charset="0"/>
                            </a:rPr>
                          </m:ctrlPr>
                        </m:dPr>
                        <m:e>
                          <m:r>
                            <m:rPr>
                              <m:sty m:val="p"/>
                            </m:rPr>
                            <a:rPr lang="el-GR" altLang="zh-TW" i="1">
                              <a:latin typeface="Cambria Math" panose="02040503050406030204" pitchFamily="18" charset="0"/>
                              <a:ea typeface="Cambria Math" panose="02040503050406030204" pitchFamily="18" charset="0"/>
                            </a:rPr>
                            <m:t>Θ</m:t>
                          </m:r>
                        </m:e>
                      </m:d>
                      <m:r>
                        <a:rPr lang="en-US" altLang="zh-TW" i="1">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=3</m:t>
                          </m:r>
                        </m:sub>
                        <m:sup>
                          <m:r>
                            <a:rPr lang="en-US" altLang="zh-TW" i="1">
                              <a:latin typeface="Cambria Math" panose="02040503050406030204" pitchFamily="18" charset="0"/>
                            </a:rPr>
                            <m:t>𝑇</m:t>
                          </m:r>
                        </m:sup>
                        <m:e>
                          <m:r>
                            <a:rPr lang="zh-TW" altLang="en-US" i="1">
                              <a:latin typeface="Cambria Math" panose="02040503050406030204" pitchFamily="18" charset="0"/>
                            </a:rPr>
                            <m:t>𝜆</m:t>
                          </m:r>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sub>
                                      </m:sSub>
                                      <m:r>
                                        <a:rPr lang="en-US" altLang="zh-TW" i="1">
                                          <a:latin typeface="Cambria Math" panose="02040503050406030204" pitchFamily="18" charset="0"/>
                                        </a:rPr>
                                        <m:t>−2</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r>
                                            <a:rPr lang="en-US" altLang="zh-TW" i="1">
                                              <a:latin typeface="Cambria Math" panose="02040503050406030204" pitchFamily="18" charset="0"/>
                                            </a:rPr>
                                            <m:t>−2</m:t>
                                          </m:r>
                                        </m:sub>
                                      </m:sSub>
                                    </m:e>
                                  </m:d>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𝑡</m:t>
                                          </m:r>
                                        </m:sub>
                                      </m:sSub>
                                      <m:r>
                                        <a:rPr lang="en-US" altLang="zh-TW" i="1">
                                          <a:latin typeface="Cambria Math" panose="02040503050406030204" pitchFamily="18" charset="0"/>
                                        </a:rPr>
                                        <m:t>−2</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𝑡</m:t>
                                          </m:r>
                                          <m:r>
                                            <a:rPr lang="en-US" altLang="zh-TW" i="1">
                                              <a:latin typeface="Cambria Math" panose="02040503050406030204" pitchFamily="18" charset="0"/>
                                            </a:rPr>
                                            <m:t>−2</m:t>
                                          </m:r>
                                        </m:sub>
                                      </m:sSub>
                                    </m:e>
                                  </m:d>
                                </m:e>
                                <m:sup>
                                  <m:r>
                                    <a:rPr lang="en-US" altLang="zh-TW" i="1">
                                      <a:latin typeface="Cambria Math" panose="02040503050406030204" pitchFamily="18" charset="0"/>
                                    </a:rPr>
                                    <m:t>2</m:t>
                                  </m:r>
                                </m:sup>
                              </m:sSup>
                            </m:e>
                          </m:d>
                        </m:e>
                      </m:nary>
                    </m:oMath>
                  </m:oMathPara>
                </a14:m>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Optimize </a:t>
                </a:r>
                <a14:m>
                  <m:oMath xmlns:m="http://schemas.openxmlformats.org/officeDocument/2006/math">
                    <m:r>
                      <a:rPr lang="en-US" altLang="zh-TW" i="1">
                        <a:latin typeface="Cambria Math" panose="02040503050406030204" pitchFamily="18" charset="0"/>
                      </a:rPr>
                      <m:t>𝑂</m:t>
                    </m:r>
                    <m:d>
                      <m:dPr>
                        <m:ctrlPr>
                          <a:rPr lang="en-US" altLang="zh-TW" i="1">
                            <a:latin typeface="Cambria Math" panose="02040503050406030204" pitchFamily="18" charset="0"/>
                          </a:rPr>
                        </m:ctrlPr>
                      </m:dPr>
                      <m:e>
                        <m:r>
                          <m:rPr>
                            <m:sty m:val="p"/>
                          </m:rPr>
                          <a:rPr lang="el-GR" altLang="zh-TW" i="1">
                            <a:latin typeface="Cambria Math" panose="02040503050406030204" pitchFamily="18" charset="0"/>
                            <a:ea typeface="Cambria Math" panose="02040503050406030204" pitchFamily="18" charset="0"/>
                          </a:rPr>
                          <m:t>Θ</m:t>
                        </m:r>
                      </m:e>
                    </m:d>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𝑃</m:t>
                    </m:r>
                    <m:d>
                      <m:dPr>
                        <m:ctrlPr>
                          <a:rPr lang="en-US" altLang="zh-TW" i="1">
                            <a:latin typeface="Cambria Math" panose="02040503050406030204" pitchFamily="18" charset="0"/>
                          </a:rPr>
                        </m:ctrlPr>
                      </m:dPr>
                      <m:e>
                        <m:r>
                          <m:rPr>
                            <m:sty m:val="p"/>
                          </m:rPr>
                          <a:rPr lang="el-GR" altLang="zh-TW" i="1">
                            <a:latin typeface="Cambria Math" panose="02040503050406030204" pitchFamily="18" charset="0"/>
                            <a:ea typeface="Cambria Math" panose="02040503050406030204" pitchFamily="18" charset="0"/>
                          </a:rPr>
                          <m:t>Θ</m:t>
                        </m:r>
                      </m:e>
                    </m:d>
                  </m:oMath>
                </a14:m>
                <a:r>
                  <a:rPr lang="en-US" altLang="zh-TW" dirty="0" smtClean="0">
                    <a:latin typeface="Times New Roman" panose="02020603050405020304" pitchFamily="18" charset="0"/>
                    <a:cs typeface="Times New Roman" panose="02020603050405020304" pitchFamily="18" charset="0"/>
                  </a:rPr>
                  <a:t> with respect to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𝑡</m:t>
                        </m:r>
                      </m:sub>
                    </m:sSub>
                  </m:oMath>
                </a14:m>
                <a:r>
                  <a:rPr lang="en-US" altLang="zh-TW"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b="0" i="1" smtClean="0">
                            <a:latin typeface="Cambria Math" panose="02040503050406030204" pitchFamily="18" charset="0"/>
                          </a:rPr>
                          <m:t>𝑡</m:t>
                        </m:r>
                      </m:sub>
                    </m:sSub>
                  </m:oMath>
                </a14:m>
                <a:r>
                  <a:rPr lang="en-US" altLang="zh-TW" dirty="0">
                    <a:latin typeface="Times New Roman" panose="02020603050405020304" pitchFamily="18" charset="0"/>
                    <a:cs typeface="Times New Roman" panose="02020603050405020304" pitchFamily="18" charset="0"/>
                  </a:rPr>
                  <a:t> for some frame </a:t>
                </a:r>
                <a14:m>
                  <m:oMath xmlns:m="http://schemas.openxmlformats.org/officeDocument/2006/math">
                    <m:r>
                      <a:rPr lang="en-US" altLang="zh-TW" b="0" i="1" smtClean="0">
                        <a:latin typeface="Cambria Math" panose="02040503050406030204" pitchFamily="18" charset="0"/>
                      </a:rPr>
                      <m:t>𝑡</m:t>
                    </m:r>
                  </m:oMath>
                </a14:m>
                <a:r>
                  <a:rPr lang="en-US" altLang="zh-TW" dirty="0" smtClean="0">
                    <a:latin typeface="Times New Roman" panose="02020603050405020304" pitchFamily="18" charset="0"/>
                    <a:cs typeface="Times New Roman" panose="02020603050405020304" pitchFamily="18" charset="0"/>
                  </a:rPr>
                  <a:t> using limited memory </a:t>
                </a:r>
                <a:r>
                  <a:rPr lang="en-US" altLang="zh-TW" dirty="0" err="1" smtClean="0">
                    <a:latin typeface="Times New Roman" panose="02020603050405020304" pitchFamily="18" charset="0"/>
                    <a:cs typeface="Times New Roman" panose="02020603050405020304" pitchFamily="18" charset="0"/>
                  </a:rPr>
                  <a:t>Broyden</a:t>
                </a:r>
                <a:r>
                  <a:rPr lang="en-US" altLang="zh-TW" dirty="0" smtClean="0">
                    <a:latin typeface="Times New Roman" panose="02020603050405020304" pitchFamily="18" charset="0"/>
                    <a:cs typeface="Times New Roman" panose="02020603050405020304" pitchFamily="18" charset="0"/>
                  </a:rPr>
                  <a:t>-Fletcher-Goldfarb-Shannon (lm-</a:t>
                </a:r>
                <a:r>
                  <a:rPr lang="en-US" altLang="zh-TW" dirty="0" err="1" smtClean="0">
                    <a:latin typeface="Times New Roman" panose="02020603050405020304" pitchFamily="18" charset="0"/>
                    <a:cs typeface="Times New Roman" panose="02020603050405020304" pitchFamily="18" charset="0"/>
                  </a:rPr>
                  <a:t>bfgs</a:t>
                </a:r>
                <a:r>
                  <a:rPr lang="en-US" altLang="zh-TW" dirty="0" smtClean="0">
                    <a:latin typeface="Times New Roman" panose="02020603050405020304" pitchFamily="18" charset="0"/>
                    <a:cs typeface="Times New Roman" panose="02020603050405020304" pitchFamily="18" charset="0"/>
                  </a:rPr>
                  <a:t>)</a:t>
                </a:r>
              </a:p>
              <a:p>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389" t="-1605" b="-197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68681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Alignparts_lmbfgs</a:t>
            </a:r>
            <a:r>
              <a:rPr lang="en-US" altLang="zh-TW" dirty="0" smtClean="0"/>
              <a:t> </a:t>
            </a:r>
            <a:r>
              <a:rPr lang="en-US" altLang="zh-TW" dirty="0"/>
              <a:t>(2015)</a:t>
            </a:r>
            <a:endParaRPr lang="zh-TW" altLang="en-US" dirty="0"/>
          </a:p>
        </p:txBody>
      </p:sp>
      <p:sp>
        <p:nvSpPr>
          <p:cNvPr id="3" name="內容版面配置區 2"/>
          <p:cNvSpPr>
            <a:spLocks noGrp="1"/>
          </p:cNvSpPr>
          <p:nvPr>
            <p:ph idx="1"/>
          </p:nvPr>
        </p:nvSpPr>
        <p:spPr/>
        <p:txBody>
          <a:bodyPr>
            <a:normAutofit/>
          </a:bodyPr>
          <a:lstStyle/>
          <a:p>
            <a:r>
              <a:rPr lang="en-US" altLang="zh-TW" dirty="0" smtClean="0">
                <a:latin typeface="Times New Roman" panose="02020603050405020304" pitchFamily="18" charset="0"/>
                <a:cs typeface="Times New Roman" panose="02020603050405020304" pitchFamily="18" charset="0"/>
              </a:rPr>
              <a:t>Divided frames into patches of overlapping regions/Particles</a:t>
            </a:r>
          </a:p>
          <a:p>
            <a:r>
              <a:rPr lang="en-US" altLang="zh-TW" dirty="0" smtClean="0">
                <a:latin typeface="Times New Roman" panose="02020603050405020304" pitchFamily="18" charset="0"/>
                <a:cs typeface="Times New Roman" panose="02020603050405020304" pitchFamily="18" charset="0"/>
              </a:rPr>
              <a:t>Additional constraint using local averaging</a:t>
            </a:r>
          </a:p>
          <a:p>
            <a:endParaRPr lang="zh-TW" altLang="en-US"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3"/>
          <a:stretch>
            <a:fillRect/>
          </a:stretch>
        </p:blipFill>
        <p:spPr>
          <a:xfrm>
            <a:off x="1055440" y="3284984"/>
            <a:ext cx="3071515" cy="1118567"/>
          </a:xfrm>
          <a:prstGeom prst="rect">
            <a:avLst/>
          </a:prstGeom>
        </p:spPr>
      </p:pic>
      <p:pic>
        <p:nvPicPr>
          <p:cNvPr id="5" name="圖片 4"/>
          <p:cNvPicPr>
            <a:picLocks noChangeAspect="1"/>
          </p:cNvPicPr>
          <p:nvPr/>
        </p:nvPicPr>
        <p:blipFill>
          <a:blip r:embed="rId4"/>
          <a:stretch>
            <a:fillRect/>
          </a:stretch>
        </p:blipFill>
        <p:spPr>
          <a:xfrm>
            <a:off x="1127797" y="4581128"/>
            <a:ext cx="2926800" cy="1047188"/>
          </a:xfrm>
          <a:prstGeom prst="rect">
            <a:avLst/>
          </a:prstGeom>
        </p:spPr>
      </p:pic>
      <p:pic>
        <p:nvPicPr>
          <p:cNvPr id="6" name="圖片 5"/>
          <p:cNvPicPr>
            <a:picLocks noChangeAspect="1"/>
          </p:cNvPicPr>
          <p:nvPr/>
        </p:nvPicPr>
        <p:blipFill>
          <a:blip r:embed="rId5"/>
          <a:stretch>
            <a:fillRect/>
          </a:stretch>
        </p:blipFill>
        <p:spPr>
          <a:xfrm>
            <a:off x="5159896" y="2852860"/>
            <a:ext cx="3107542" cy="3004016"/>
          </a:xfrm>
          <a:prstGeom prst="rect">
            <a:avLst/>
          </a:prstGeom>
        </p:spPr>
      </p:pic>
      <p:pic>
        <p:nvPicPr>
          <p:cNvPr id="7" name="圖片 6"/>
          <p:cNvPicPr>
            <a:picLocks noChangeAspect="1"/>
          </p:cNvPicPr>
          <p:nvPr/>
        </p:nvPicPr>
        <p:blipFill>
          <a:blip r:embed="rId6"/>
          <a:stretch>
            <a:fillRect/>
          </a:stretch>
        </p:blipFill>
        <p:spPr>
          <a:xfrm>
            <a:off x="8793963" y="1653920"/>
            <a:ext cx="2477936" cy="2397881"/>
          </a:xfrm>
          <a:prstGeom prst="rect">
            <a:avLst/>
          </a:prstGeom>
        </p:spPr>
      </p:pic>
      <p:pic>
        <p:nvPicPr>
          <p:cNvPr id="8" name="圖片 7"/>
          <p:cNvPicPr>
            <a:picLocks noChangeAspect="1"/>
          </p:cNvPicPr>
          <p:nvPr/>
        </p:nvPicPr>
        <p:blipFill>
          <a:blip r:embed="rId7"/>
          <a:stretch>
            <a:fillRect/>
          </a:stretch>
        </p:blipFill>
        <p:spPr>
          <a:xfrm>
            <a:off x="8862012" y="4103455"/>
            <a:ext cx="2253251" cy="2129705"/>
          </a:xfrm>
          <a:prstGeom prst="rect">
            <a:avLst/>
          </a:prstGeom>
        </p:spPr>
      </p:pic>
    </p:spTree>
    <p:extLst>
      <p:ext uri="{BB962C8B-B14F-4D97-AF65-F5344CB8AC3E}">
        <p14:creationId xmlns:p14="http://schemas.microsoft.com/office/powerpoint/2010/main" val="26766074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原創">
  <a:themeElements>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原創">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原創">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emplate>
  <TotalTime>365799</TotalTime>
  <Words>1011</Words>
  <Application>Microsoft Office PowerPoint</Application>
  <PresentationFormat>寬螢幕</PresentationFormat>
  <Paragraphs>253</Paragraphs>
  <Slides>32</Slides>
  <Notes>14</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32</vt:i4>
      </vt:variant>
    </vt:vector>
  </HeadingPairs>
  <TitlesOfParts>
    <vt:vector size="49" baseType="lpstr">
      <vt:lpstr>Arial Unicode MS</vt:lpstr>
      <vt:lpstr>Gill Sans MT</vt:lpstr>
      <vt:lpstr>STXingkai</vt:lpstr>
      <vt:lpstr>超世紀波卡體一空陰</vt:lpstr>
      <vt:lpstr>新細明體</vt:lpstr>
      <vt:lpstr>標楷體</vt:lpstr>
      <vt:lpstr>Arial</vt:lpstr>
      <vt:lpstr>Berlin Sans FB Demi</vt:lpstr>
      <vt:lpstr>Bookman Old Style</vt:lpstr>
      <vt:lpstr>Britannic Bold</vt:lpstr>
      <vt:lpstr>Brush Script MT</vt:lpstr>
      <vt:lpstr>Calibri</vt:lpstr>
      <vt:lpstr>Cambria Math</vt:lpstr>
      <vt:lpstr>Times New Roman</vt:lpstr>
      <vt:lpstr>Wingdings</vt:lpstr>
      <vt:lpstr>Wingdings 3</vt:lpstr>
      <vt:lpstr>原創</vt:lpstr>
      <vt:lpstr>Motion and CTF estimation</vt:lpstr>
      <vt:lpstr>Motion Correction</vt:lpstr>
      <vt:lpstr>Motioncorr (2013)</vt:lpstr>
      <vt:lpstr>Motioncorr (2013)</vt:lpstr>
      <vt:lpstr>Unblur (2015)</vt:lpstr>
      <vt:lpstr>Unblur (2015)</vt:lpstr>
      <vt:lpstr>MotionCorr2 (2017)</vt:lpstr>
      <vt:lpstr>Alignframes_lmbfgs (2015)</vt:lpstr>
      <vt:lpstr>Alignparts_lmbfgs (2015)</vt:lpstr>
      <vt:lpstr>Comparison between three methods</vt:lpstr>
      <vt:lpstr>Variants of Alignparts</vt:lpstr>
      <vt:lpstr>Particle Polishing (2014)</vt:lpstr>
      <vt:lpstr>PowerPoint 簡報</vt:lpstr>
      <vt:lpstr>Publications</vt:lpstr>
      <vt:lpstr>Software</vt:lpstr>
      <vt:lpstr>CTF Estimation</vt:lpstr>
      <vt:lpstr>Review of CTF</vt:lpstr>
      <vt:lpstr>The related formula about CTF</vt:lpstr>
      <vt:lpstr>CTFFIND4 (2015)</vt:lpstr>
      <vt:lpstr>CTFFIND4 (2015)</vt:lpstr>
      <vt:lpstr>gCTF (2016)</vt:lpstr>
      <vt:lpstr>gCTF (2016)</vt:lpstr>
      <vt:lpstr>Local CTF</vt:lpstr>
      <vt:lpstr>Local CTF</vt:lpstr>
      <vt:lpstr>Publications</vt:lpstr>
      <vt:lpstr>Software</vt:lpstr>
      <vt:lpstr>Active Research Area</vt:lpstr>
      <vt:lpstr>Appendix</vt:lpstr>
      <vt:lpstr>Cross correlation in Fourier space</vt:lpstr>
      <vt:lpstr>Optical flow</vt:lpstr>
      <vt:lpstr>Optical flow</vt:lpstr>
      <vt:lpstr>Introduction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arryz</dc:creator>
  <cp:lastModifiedBy>Phonchi</cp:lastModifiedBy>
  <cp:revision>5898</cp:revision>
  <dcterms:created xsi:type="dcterms:W3CDTF">2008-09-09T01:56:11Z</dcterms:created>
  <dcterms:modified xsi:type="dcterms:W3CDTF">2019-07-04T09:00:01Z</dcterms:modified>
</cp:coreProperties>
</file>